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re Sugar" charset="1" panose="00000000000000000000"/>
      <p:regular r:id="rId10"/>
    </p:embeddedFont>
    <p:embeddedFont>
      <p:font typeface="More Sugar Thin" charset="1" panose="000000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2.png" Type="http://schemas.openxmlformats.org/officeDocument/2006/relationships/image"/><Relationship Id="rId14" Target="../media/image23.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46.png" Type="http://schemas.openxmlformats.org/officeDocument/2006/relationships/image"/><Relationship Id="rId14" Target="../media/image47.svg" Type="http://schemas.openxmlformats.org/officeDocument/2006/relationships/image"/><Relationship Id="rId15" Target="../media/image48.png" Type="http://schemas.openxmlformats.org/officeDocument/2006/relationships/image"/><Relationship Id="rId16" Target="../media/image49.svg" Type="http://schemas.openxmlformats.org/officeDocument/2006/relationships/image"/><Relationship Id="rId17" Target="../media/image50.png" Type="http://schemas.openxmlformats.org/officeDocument/2006/relationships/image"/><Relationship Id="rId18" Target="../media/image51.svg" Type="http://schemas.openxmlformats.org/officeDocument/2006/relationships/image"/><Relationship Id="rId19" Target="../media/image52.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 Id="rId7" Target="../media/image44.png" Type="http://schemas.openxmlformats.org/officeDocument/2006/relationships/image"/><Relationship Id="rId8" Target="../media/image45.svg" Type="http://schemas.openxmlformats.org/officeDocument/2006/relationships/image"/><Relationship Id="rId9" Target="../media/image3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svg" Type="http://schemas.openxmlformats.org/officeDocument/2006/relationships/image"/><Relationship Id="rId11" Target="../media/image63.png" Type="http://schemas.openxmlformats.org/officeDocument/2006/relationships/image"/><Relationship Id="rId12" Target="../media/image64.svg" Type="http://schemas.openxmlformats.org/officeDocument/2006/relationships/image"/><Relationship Id="rId13" Target="../media/image65.png" Type="http://schemas.openxmlformats.org/officeDocument/2006/relationships/image"/><Relationship Id="rId14" Target="../media/image66.svg" Type="http://schemas.openxmlformats.org/officeDocument/2006/relationships/image"/><Relationship Id="rId2" Target="../media/image1.jpe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156245">
            <a:off x="2398988" y="3336255"/>
            <a:ext cx="14079494" cy="3302281"/>
          </a:xfrm>
          <a:custGeom>
            <a:avLst/>
            <a:gdLst/>
            <a:ahLst/>
            <a:cxnLst/>
            <a:rect r="r" b="b" t="t" l="l"/>
            <a:pathLst>
              <a:path h="3302281" w="14079494">
                <a:moveTo>
                  <a:pt x="0" y="0"/>
                </a:moveTo>
                <a:lnTo>
                  <a:pt x="14079494" y="0"/>
                </a:lnTo>
                <a:lnTo>
                  <a:pt x="14079494" y="3302281"/>
                </a:lnTo>
                <a:lnTo>
                  <a:pt x="0" y="33022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234792">
            <a:off x="3167376" y="5051913"/>
            <a:ext cx="12951557" cy="1365851"/>
          </a:xfrm>
          <a:prstGeom prst="rect">
            <a:avLst/>
          </a:prstGeom>
        </p:spPr>
        <p:txBody>
          <a:bodyPr anchor="t" rtlCol="false" tIns="0" lIns="0" bIns="0" rIns="0">
            <a:spAutoFit/>
          </a:bodyPr>
          <a:lstStyle/>
          <a:p>
            <a:pPr algn="ctr">
              <a:lnSpc>
                <a:spcPts val="9748"/>
              </a:lnSpc>
            </a:pPr>
            <a:r>
              <a:rPr lang="en-US" sz="11605">
                <a:solidFill>
                  <a:srgbClr val="000000"/>
                </a:solidFill>
                <a:latin typeface="More Sugar"/>
              </a:rPr>
              <a:t>ENAA-LIB</a:t>
            </a:r>
          </a:p>
        </p:txBody>
      </p:sp>
      <p:sp>
        <p:nvSpPr>
          <p:cNvPr name="Freeform 5" id="5"/>
          <p:cNvSpPr/>
          <p:nvPr/>
        </p:nvSpPr>
        <p:spPr>
          <a:xfrm flipH="false" flipV="false" rot="1188882">
            <a:off x="7290075" y="3656983"/>
            <a:ext cx="936561" cy="1053392"/>
          </a:xfrm>
          <a:custGeom>
            <a:avLst/>
            <a:gdLst/>
            <a:ahLst/>
            <a:cxnLst/>
            <a:rect r="r" b="b" t="t" l="l"/>
            <a:pathLst>
              <a:path h="1053392" w="936561">
                <a:moveTo>
                  <a:pt x="0" y="0"/>
                </a:moveTo>
                <a:lnTo>
                  <a:pt x="936561" y="0"/>
                </a:lnTo>
                <a:lnTo>
                  <a:pt x="936561" y="1053392"/>
                </a:lnTo>
                <a:lnTo>
                  <a:pt x="0" y="10533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76125" y="3080326"/>
            <a:ext cx="3040083" cy="4126348"/>
          </a:xfrm>
          <a:custGeom>
            <a:avLst/>
            <a:gdLst/>
            <a:ahLst/>
            <a:cxnLst/>
            <a:rect r="r" b="b" t="t" l="l"/>
            <a:pathLst>
              <a:path h="4126348" w="3040083">
                <a:moveTo>
                  <a:pt x="0" y="0"/>
                </a:moveTo>
                <a:lnTo>
                  <a:pt x="3040083" y="0"/>
                </a:lnTo>
                <a:lnTo>
                  <a:pt x="3040083" y="4126348"/>
                </a:lnTo>
                <a:lnTo>
                  <a:pt x="0" y="4126348"/>
                </a:lnTo>
                <a:lnTo>
                  <a:pt x="0" y="0"/>
                </a:lnTo>
                <a:close/>
              </a:path>
            </a:pathLst>
          </a:custGeom>
          <a:blipFill>
            <a:blip r:embed="rId7">
              <a:extLst>
                <a:ext uri="{96DAC541-7B7A-43D3-8B79-37D633B846F1}">
                  <asvg:svgBlip xmlns:asvg="http://schemas.microsoft.com/office/drawing/2016/SVG/main" r:embed="rId8"/>
                </a:ext>
              </a:extLst>
            </a:blip>
            <a:stretch>
              <a:fillRect l="0" t="-3471" r="-60256" b="0"/>
            </a:stretch>
          </a:blipFill>
        </p:spPr>
      </p:sp>
      <p:sp>
        <p:nvSpPr>
          <p:cNvPr name="Freeform 7" id="7"/>
          <p:cNvSpPr/>
          <p:nvPr/>
        </p:nvSpPr>
        <p:spPr>
          <a:xfrm flipH="false" flipV="false" rot="-1441925">
            <a:off x="2307982" y="2871172"/>
            <a:ext cx="2630493" cy="2420054"/>
          </a:xfrm>
          <a:custGeom>
            <a:avLst/>
            <a:gdLst/>
            <a:ahLst/>
            <a:cxnLst/>
            <a:rect r="r" b="b" t="t" l="l"/>
            <a:pathLst>
              <a:path h="2420054" w="2630493">
                <a:moveTo>
                  <a:pt x="0" y="0"/>
                </a:moveTo>
                <a:lnTo>
                  <a:pt x="2630493" y="0"/>
                </a:lnTo>
                <a:lnTo>
                  <a:pt x="2630493" y="2420054"/>
                </a:lnTo>
                <a:lnTo>
                  <a:pt x="0" y="24200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5855247" y="9401600"/>
            <a:ext cx="1887618" cy="377524"/>
          </a:xfrm>
          <a:custGeom>
            <a:avLst/>
            <a:gdLst/>
            <a:ahLst/>
            <a:cxnLst/>
            <a:rect r="r" b="b" t="t" l="l"/>
            <a:pathLst>
              <a:path h="377524" w="1887618">
                <a:moveTo>
                  <a:pt x="0" y="0"/>
                </a:moveTo>
                <a:lnTo>
                  <a:pt x="1887618" y="0"/>
                </a:lnTo>
                <a:lnTo>
                  <a:pt x="1887618" y="377523"/>
                </a:lnTo>
                <a:lnTo>
                  <a:pt x="0" y="3775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13" id="13"/>
          <p:cNvSpPr txBox="true"/>
          <p:nvPr/>
        </p:nvSpPr>
        <p:spPr>
          <a:xfrm rot="0">
            <a:off x="12799369"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TextBox 14" id="14"/>
          <p:cNvSpPr txBox="true"/>
          <p:nvPr/>
        </p:nvSpPr>
        <p:spPr>
          <a:xfrm rot="-234792">
            <a:off x="7954213" y="4140480"/>
            <a:ext cx="7312491" cy="493225"/>
          </a:xfrm>
          <a:prstGeom prst="rect">
            <a:avLst/>
          </a:prstGeom>
        </p:spPr>
        <p:txBody>
          <a:bodyPr anchor="t" rtlCol="false" tIns="0" lIns="0" bIns="0" rIns="0">
            <a:spAutoFit/>
          </a:bodyPr>
          <a:lstStyle/>
          <a:p>
            <a:pPr algn="ctr">
              <a:lnSpc>
                <a:spcPts val="1818"/>
              </a:lnSpc>
            </a:pPr>
            <a:r>
              <a:rPr lang="en-US" sz="2165">
                <a:solidFill>
                  <a:srgbClr val="000000"/>
                </a:solidFill>
                <a:latin typeface="More Sugar Bold"/>
              </a:rPr>
              <a:t>APPLICATION DE GESTION DE BIBLIOTHÈQUE</a:t>
            </a:r>
          </a:p>
          <a:p>
            <a:pPr algn="ctr">
              <a:lnSpc>
                <a:spcPts val="1818"/>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15517"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1412236" y="3578625"/>
            <a:ext cx="1343669" cy="608315"/>
          </a:xfrm>
          <a:custGeom>
            <a:avLst/>
            <a:gdLst/>
            <a:ahLst/>
            <a:cxnLst/>
            <a:rect r="r" b="b" t="t" l="l"/>
            <a:pathLst>
              <a:path h="608315" w="1343669">
                <a:moveTo>
                  <a:pt x="0" y="608316"/>
                </a:moveTo>
                <a:lnTo>
                  <a:pt x="1343669" y="608316"/>
                </a:lnTo>
                <a:lnTo>
                  <a:pt x="1343669" y="0"/>
                </a:lnTo>
                <a:lnTo>
                  <a:pt x="0" y="0"/>
                </a:lnTo>
                <a:lnTo>
                  <a:pt x="0" y="60831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393184">
            <a:off x="14178627" y="3247631"/>
            <a:ext cx="3292370" cy="3703074"/>
          </a:xfrm>
          <a:custGeom>
            <a:avLst/>
            <a:gdLst/>
            <a:ahLst/>
            <a:cxnLst/>
            <a:rect r="r" b="b" t="t" l="l"/>
            <a:pathLst>
              <a:path h="3703074" w="3292370">
                <a:moveTo>
                  <a:pt x="0" y="0"/>
                </a:moveTo>
                <a:lnTo>
                  <a:pt x="3292370" y="0"/>
                </a:lnTo>
                <a:lnTo>
                  <a:pt x="3292370" y="3703075"/>
                </a:lnTo>
                <a:lnTo>
                  <a:pt x="0" y="37030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true" rot="10285099">
            <a:off x="1412236" y="4537794"/>
            <a:ext cx="1343669" cy="608315"/>
          </a:xfrm>
          <a:custGeom>
            <a:avLst/>
            <a:gdLst/>
            <a:ahLst/>
            <a:cxnLst/>
            <a:rect r="r" b="b" t="t" l="l"/>
            <a:pathLst>
              <a:path h="608315" w="1343669">
                <a:moveTo>
                  <a:pt x="0" y="608315"/>
                </a:moveTo>
                <a:lnTo>
                  <a:pt x="1343669" y="608315"/>
                </a:lnTo>
                <a:lnTo>
                  <a:pt x="1343669" y="0"/>
                </a:lnTo>
                <a:lnTo>
                  <a:pt x="0" y="0"/>
                </a:lnTo>
                <a:lnTo>
                  <a:pt x="0" y="608315"/>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true" rot="10285099">
            <a:off x="1421761" y="5454099"/>
            <a:ext cx="1343669" cy="608315"/>
          </a:xfrm>
          <a:custGeom>
            <a:avLst/>
            <a:gdLst/>
            <a:ahLst/>
            <a:cxnLst/>
            <a:rect r="r" b="b" t="t" l="l"/>
            <a:pathLst>
              <a:path h="608315" w="1343669">
                <a:moveTo>
                  <a:pt x="0" y="608316"/>
                </a:moveTo>
                <a:lnTo>
                  <a:pt x="1343669" y="608316"/>
                </a:lnTo>
                <a:lnTo>
                  <a:pt x="1343669" y="0"/>
                </a:lnTo>
                <a:lnTo>
                  <a:pt x="0" y="0"/>
                </a:lnTo>
                <a:lnTo>
                  <a:pt x="0" y="608316"/>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3" id="13"/>
          <p:cNvSpPr txBox="true"/>
          <p:nvPr/>
        </p:nvSpPr>
        <p:spPr>
          <a:xfrm rot="0">
            <a:off x="1958860" y="1288286"/>
            <a:ext cx="13407009" cy="1020068"/>
          </a:xfrm>
          <a:prstGeom prst="rect">
            <a:avLst/>
          </a:prstGeom>
        </p:spPr>
        <p:txBody>
          <a:bodyPr anchor="t" rtlCol="false" tIns="0" lIns="0" bIns="0" rIns="0">
            <a:spAutoFit/>
          </a:bodyPr>
          <a:lstStyle/>
          <a:p>
            <a:pPr>
              <a:lnSpc>
                <a:spcPts val="7812"/>
              </a:lnSpc>
            </a:pPr>
            <a:r>
              <a:rPr lang="en-US" sz="7101">
                <a:solidFill>
                  <a:srgbClr val="000000"/>
                </a:solidFill>
                <a:latin typeface="More Sugar"/>
              </a:rPr>
              <a:t>AGONDA</a:t>
            </a:r>
          </a:p>
        </p:txBody>
      </p:sp>
      <p:sp>
        <p:nvSpPr>
          <p:cNvPr name="TextBox 14" id="14"/>
          <p:cNvSpPr txBox="true"/>
          <p:nvPr/>
        </p:nvSpPr>
        <p:spPr>
          <a:xfrm rot="0">
            <a:off x="2967947" y="3811346"/>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CADRAGE DU PROJET</a:t>
            </a:r>
          </a:p>
        </p:txBody>
      </p:sp>
      <p:sp>
        <p:nvSpPr>
          <p:cNvPr name="TextBox 15" id="15"/>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16" id="16"/>
          <p:cNvSpPr txBox="true"/>
          <p:nvPr/>
        </p:nvSpPr>
        <p:spPr>
          <a:xfrm rot="0">
            <a:off x="12620443" y="9463133"/>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TextBox 17" id="17"/>
          <p:cNvSpPr txBox="true"/>
          <p:nvPr/>
        </p:nvSpPr>
        <p:spPr>
          <a:xfrm rot="0">
            <a:off x="3015444" y="5510283"/>
            <a:ext cx="5208077" cy="701687"/>
          </a:xfrm>
          <a:prstGeom prst="rect">
            <a:avLst/>
          </a:prstGeom>
        </p:spPr>
        <p:txBody>
          <a:bodyPr anchor="t" rtlCol="false" tIns="0" lIns="0" bIns="0" rIns="0">
            <a:spAutoFit/>
          </a:bodyPr>
          <a:lstStyle/>
          <a:p>
            <a:pPr>
              <a:lnSpc>
                <a:spcPts val="2756"/>
              </a:lnSpc>
            </a:pPr>
            <a:r>
              <a:rPr lang="en-US" sz="2505">
                <a:solidFill>
                  <a:srgbClr val="FFFFFF"/>
                </a:solidFill>
                <a:latin typeface="More Sugar"/>
              </a:rPr>
              <a:t>COMMENT LE PROGRAMME FONCTIONE T-IL?</a:t>
            </a:r>
          </a:p>
        </p:txBody>
      </p:sp>
      <p:sp>
        <p:nvSpPr>
          <p:cNvPr name="TextBox 18" id="18"/>
          <p:cNvSpPr txBox="true"/>
          <p:nvPr/>
        </p:nvSpPr>
        <p:spPr>
          <a:xfrm rot="0">
            <a:off x="3015444" y="4741939"/>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PROCESSUS DE TRAVAIL</a:t>
            </a:r>
          </a:p>
        </p:txBody>
      </p:sp>
      <p:sp>
        <p:nvSpPr>
          <p:cNvPr name="Freeform 19" id="19"/>
          <p:cNvSpPr/>
          <p:nvPr/>
        </p:nvSpPr>
        <p:spPr>
          <a:xfrm flipH="false" flipV="true" rot="10285099">
            <a:off x="8223414" y="3588150"/>
            <a:ext cx="1343669" cy="608315"/>
          </a:xfrm>
          <a:custGeom>
            <a:avLst/>
            <a:gdLst/>
            <a:ahLst/>
            <a:cxnLst/>
            <a:rect r="r" b="b" t="t" l="l"/>
            <a:pathLst>
              <a:path h="608315" w="1343669">
                <a:moveTo>
                  <a:pt x="0" y="608316"/>
                </a:moveTo>
                <a:lnTo>
                  <a:pt x="1343669" y="608316"/>
                </a:lnTo>
                <a:lnTo>
                  <a:pt x="1343669" y="0"/>
                </a:lnTo>
                <a:lnTo>
                  <a:pt x="0" y="0"/>
                </a:lnTo>
                <a:lnTo>
                  <a:pt x="0" y="608316"/>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0" id="20"/>
          <p:cNvSpPr/>
          <p:nvPr/>
        </p:nvSpPr>
        <p:spPr>
          <a:xfrm flipH="false" flipV="true" rot="10285099">
            <a:off x="8223414" y="4513981"/>
            <a:ext cx="1343669" cy="608315"/>
          </a:xfrm>
          <a:custGeom>
            <a:avLst/>
            <a:gdLst/>
            <a:ahLst/>
            <a:cxnLst/>
            <a:rect r="r" b="b" t="t" l="l"/>
            <a:pathLst>
              <a:path h="608315" w="1343669">
                <a:moveTo>
                  <a:pt x="0" y="608315"/>
                </a:moveTo>
                <a:lnTo>
                  <a:pt x="1343669" y="608315"/>
                </a:lnTo>
                <a:lnTo>
                  <a:pt x="1343669" y="0"/>
                </a:lnTo>
                <a:lnTo>
                  <a:pt x="0" y="0"/>
                </a:lnTo>
                <a:lnTo>
                  <a:pt x="0" y="608315"/>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true" rot="10285099">
            <a:off x="8223414" y="5468387"/>
            <a:ext cx="1343669" cy="608315"/>
          </a:xfrm>
          <a:custGeom>
            <a:avLst/>
            <a:gdLst/>
            <a:ahLst/>
            <a:cxnLst/>
            <a:rect r="r" b="b" t="t" l="l"/>
            <a:pathLst>
              <a:path h="608315" w="1343669">
                <a:moveTo>
                  <a:pt x="0" y="608315"/>
                </a:moveTo>
                <a:lnTo>
                  <a:pt x="1343669" y="608315"/>
                </a:lnTo>
                <a:lnTo>
                  <a:pt x="1343669" y="0"/>
                </a:lnTo>
                <a:lnTo>
                  <a:pt x="0" y="0"/>
                </a:lnTo>
                <a:lnTo>
                  <a:pt x="0" y="608315"/>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2" id="22"/>
          <p:cNvSpPr txBox="true"/>
          <p:nvPr/>
        </p:nvSpPr>
        <p:spPr>
          <a:xfrm rot="0">
            <a:off x="9779125" y="3825633"/>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CONCLUSION</a:t>
            </a:r>
          </a:p>
        </p:txBody>
      </p:sp>
      <p:sp>
        <p:nvSpPr>
          <p:cNvPr name="TextBox 23" id="23"/>
          <p:cNvSpPr txBox="true"/>
          <p:nvPr/>
        </p:nvSpPr>
        <p:spPr>
          <a:xfrm rot="0">
            <a:off x="9731500" y="5777307"/>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 QUESTION CULTURE WEB.</a:t>
            </a:r>
          </a:p>
        </p:txBody>
      </p:sp>
      <p:sp>
        <p:nvSpPr>
          <p:cNvPr name="TextBox 24" id="24"/>
          <p:cNvSpPr txBox="true"/>
          <p:nvPr/>
        </p:nvSpPr>
        <p:spPr>
          <a:xfrm rot="0">
            <a:off x="9776397" y="4737176"/>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EXPLICATION DU CODE </a:t>
            </a:r>
          </a:p>
        </p:txBody>
      </p:sp>
      <p:sp>
        <p:nvSpPr>
          <p:cNvPr name="Freeform 25" id="25"/>
          <p:cNvSpPr/>
          <p:nvPr/>
        </p:nvSpPr>
        <p:spPr>
          <a:xfrm flipH="false" flipV="true" rot="10285099">
            <a:off x="1421761" y="6270392"/>
            <a:ext cx="1343669" cy="608315"/>
          </a:xfrm>
          <a:custGeom>
            <a:avLst/>
            <a:gdLst/>
            <a:ahLst/>
            <a:cxnLst/>
            <a:rect r="r" b="b" t="t" l="l"/>
            <a:pathLst>
              <a:path h="608315" w="1343669">
                <a:moveTo>
                  <a:pt x="0" y="608316"/>
                </a:moveTo>
                <a:lnTo>
                  <a:pt x="1343669" y="608316"/>
                </a:lnTo>
                <a:lnTo>
                  <a:pt x="1343669" y="0"/>
                </a:lnTo>
                <a:lnTo>
                  <a:pt x="0" y="0"/>
                </a:lnTo>
                <a:lnTo>
                  <a:pt x="0" y="608316"/>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6" id="26"/>
          <p:cNvSpPr txBox="true"/>
          <p:nvPr/>
        </p:nvSpPr>
        <p:spPr>
          <a:xfrm rot="0">
            <a:off x="2977472" y="6503113"/>
            <a:ext cx="5208077" cy="357230"/>
          </a:xfrm>
          <a:prstGeom prst="rect">
            <a:avLst/>
          </a:prstGeom>
        </p:spPr>
        <p:txBody>
          <a:bodyPr anchor="t" rtlCol="false" tIns="0" lIns="0" bIns="0" rIns="0">
            <a:spAutoFit/>
          </a:bodyPr>
          <a:lstStyle/>
          <a:p>
            <a:pPr>
              <a:lnSpc>
                <a:spcPts val="2756"/>
              </a:lnSpc>
            </a:pPr>
            <a:r>
              <a:rPr lang="en-US" sz="2505">
                <a:solidFill>
                  <a:srgbClr val="FFFFFF"/>
                </a:solidFill>
                <a:latin typeface="More Sugar"/>
              </a:rPr>
              <a:t>LES RÔLE DES FONCTIONS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1028700"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4215517" y="1028700"/>
            <a:ext cx="7315200" cy="1463040"/>
          </a:xfrm>
          <a:custGeom>
            <a:avLst/>
            <a:gdLst/>
            <a:ahLst/>
            <a:cxnLst/>
            <a:rect r="r" b="b" t="t" l="l"/>
            <a:pathLst>
              <a:path h="1463040" w="7315200">
                <a:moveTo>
                  <a:pt x="7315200" y="0"/>
                </a:moveTo>
                <a:lnTo>
                  <a:pt x="0" y="0"/>
                </a:lnTo>
                <a:lnTo>
                  <a:pt x="0" y="1463040"/>
                </a:lnTo>
                <a:lnTo>
                  <a:pt x="7315200" y="1463040"/>
                </a:lnTo>
                <a:lnTo>
                  <a:pt x="73152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10285099">
            <a:off x="1297811" y="2937527"/>
            <a:ext cx="2006389" cy="908347"/>
          </a:xfrm>
          <a:custGeom>
            <a:avLst/>
            <a:gdLst/>
            <a:ahLst/>
            <a:cxnLst/>
            <a:rect r="r" b="b" t="t" l="l"/>
            <a:pathLst>
              <a:path h="908347" w="2006389">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461154" y="2491740"/>
            <a:ext cx="3798146" cy="3930811"/>
          </a:xfrm>
          <a:custGeom>
            <a:avLst/>
            <a:gdLst/>
            <a:ahLst/>
            <a:cxnLst/>
            <a:rect r="r" b="b" t="t" l="l"/>
            <a:pathLst>
              <a:path h="3930811" w="3798146">
                <a:moveTo>
                  <a:pt x="0" y="0"/>
                </a:moveTo>
                <a:lnTo>
                  <a:pt x="3798146" y="0"/>
                </a:lnTo>
                <a:lnTo>
                  <a:pt x="3798146" y="3930811"/>
                </a:lnTo>
                <a:lnTo>
                  <a:pt x="0" y="3930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939810" y="1364486"/>
            <a:ext cx="11072427" cy="832490"/>
          </a:xfrm>
          <a:prstGeom prst="rect">
            <a:avLst/>
          </a:prstGeom>
        </p:spPr>
        <p:txBody>
          <a:bodyPr anchor="t" rtlCol="false" tIns="0" lIns="0" bIns="0" rIns="0">
            <a:spAutoFit/>
          </a:bodyPr>
          <a:lstStyle/>
          <a:p>
            <a:pPr>
              <a:lnSpc>
                <a:spcPts val="6451"/>
              </a:lnSpc>
            </a:pPr>
            <a:r>
              <a:rPr lang="en-US" sz="5865">
                <a:solidFill>
                  <a:srgbClr val="000000"/>
                </a:solidFill>
                <a:latin typeface="More Sugar"/>
              </a:rPr>
              <a:t>CADRAGE DU PROJET</a:t>
            </a:r>
          </a:p>
        </p:txBody>
      </p:sp>
      <p:sp>
        <p:nvSpPr>
          <p:cNvPr name="TextBox 12" id="12"/>
          <p:cNvSpPr txBox="true"/>
          <p:nvPr/>
        </p:nvSpPr>
        <p:spPr>
          <a:xfrm rot="0">
            <a:off x="3763451" y="3167916"/>
            <a:ext cx="7776791" cy="533293"/>
          </a:xfrm>
          <a:prstGeom prst="rect">
            <a:avLst/>
          </a:prstGeom>
        </p:spPr>
        <p:txBody>
          <a:bodyPr anchor="t" rtlCol="false" tIns="0" lIns="0" bIns="0" rIns="0">
            <a:spAutoFit/>
          </a:bodyPr>
          <a:lstStyle/>
          <a:p>
            <a:pPr>
              <a:lnSpc>
                <a:spcPts val="4115"/>
              </a:lnSpc>
            </a:pPr>
            <a:r>
              <a:rPr lang="en-US" sz="3741">
                <a:solidFill>
                  <a:srgbClr val="B6D993"/>
                </a:solidFill>
                <a:latin typeface="More Sugar"/>
              </a:rPr>
              <a:t>ENAA-LIB</a:t>
            </a:r>
          </a:p>
        </p:txBody>
      </p:sp>
      <p:sp>
        <p:nvSpPr>
          <p:cNvPr name="TextBox 13" id="13"/>
          <p:cNvSpPr txBox="true"/>
          <p:nvPr/>
        </p:nvSpPr>
        <p:spPr>
          <a:xfrm rot="0">
            <a:off x="4215517" y="3866659"/>
            <a:ext cx="8503444" cy="4949769"/>
          </a:xfrm>
          <a:prstGeom prst="rect">
            <a:avLst/>
          </a:prstGeom>
        </p:spPr>
        <p:txBody>
          <a:bodyPr anchor="t" rtlCol="false" tIns="0" lIns="0" bIns="0" rIns="0">
            <a:spAutoFit/>
          </a:bodyPr>
          <a:lstStyle/>
          <a:p>
            <a:pPr algn="just">
              <a:lnSpc>
                <a:spcPts val="4824"/>
              </a:lnSpc>
            </a:pPr>
            <a:r>
              <a:rPr lang="en-US" sz="2941" spc="-88">
                <a:solidFill>
                  <a:srgbClr val="FFFFFF"/>
                </a:solidFill>
                <a:latin typeface="More Sugar Thin"/>
              </a:rPr>
              <a:t>Le programme, écrit en Java, gère une bibliothèque en utilisant la programmation orientée objet. Il permet d'ajouter et de supprimer des livres, ainsi que d'ajouter, de modifier et de supprimer des étudiants. De plus, il prend en charge la réservation de livres par les étudiants, garantissant la cohérence des données tout en offrant une interaction conviviale avec le système de gestion de bibliothèque.</a:t>
            </a:r>
          </a:p>
        </p:txBody>
      </p:sp>
      <p:sp>
        <p:nvSpPr>
          <p:cNvPr name="TextBox 14" id="14"/>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15" id="15"/>
          <p:cNvSpPr txBox="true"/>
          <p:nvPr/>
        </p:nvSpPr>
        <p:spPr>
          <a:xfrm rot="0">
            <a:off x="12789844"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5183791" y="519637"/>
            <a:ext cx="8321693" cy="1951815"/>
          </a:xfrm>
          <a:custGeom>
            <a:avLst/>
            <a:gdLst/>
            <a:ahLst/>
            <a:cxnLst/>
            <a:rect r="r" b="b" t="t" l="l"/>
            <a:pathLst>
              <a:path h="1951815" w="8321693">
                <a:moveTo>
                  <a:pt x="8321693" y="0"/>
                </a:moveTo>
                <a:lnTo>
                  <a:pt x="0" y="0"/>
                </a:lnTo>
                <a:lnTo>
                  <a:pt x="0" y="1951815"/>
                </a:lnTo>
                <a:lnTo>
                  <a:pt x="8321693" y="1951815"/>
                </a:lnTo>
                <a:lnTo>
                  <a:pt x="83216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048420" y="841335"/>
            <a:ext cx="6460826" cy="1630117"/>
          </a:xfrm>
          <a:prstGeom prst="rect">
            <a:avLst/>
          </a:prstGeom>
        </p:spPr>
        <p:txBody>
          <a:bodyPr anchor="t" rtlCol="false" tIns="0" lIns="0" bIns="0" rIns="0">
            <a:spAutoFit/>
          </a:bodyPr>
          <a:lstStyle/>
          <a:p>
            <a:pPr algn="ctr">
              <a:lnSpc>
                <a:spcPts val="6368"/>
              </a:lnSpc>
            </a:pPr>
            <a:r>
              <a:rPr lang="en-US" sz="5789">
                <a:solidFill>
                  <a:srgbClr val="000000"/>
                </a:solidFill>
                <a:latin typeface="More Sugar"/>
              </a:rPr>
              <a:t>PROCESSUS DE TRAVAIL</a:t>
            </a:r>
          </a:p>
        </p:txBody>
      </p:sp>
      <p:sp>
        <p:nvSpPr>
          <p:cNvPr name="TextBox 5" id="5"/>
          <p:cNvSpPr txBox="true"/>
          <p:nvPr/>
        </p:nvSpPr>
        <p:spPr>
          <a:xfrm rot="0">
            <a:off x="2518438" y="4137624"/>
            <a:ext cx="4028734" cy="1587361"/>
          </a:xfrm>
          <a:prstGeom prst="rect">
            <a:avLst/>
          </a:prstGeom>
        </p:spPr>
        <p:txBody>
          <a:bodyPr anchor="t" rtlCol="false" tIns="0" lIns="0" bIns="0" rIns="0">
            <a:spAutoFit/>
          </a:bodyPr>
          <a:lstStyle/>
          <a:p>
            <a:pPr algn="ctr">
              <a:lnSpc>
                <a:spcPts val="4161"/>
              </a:lnSpc>
            </a:pPr>
            <a:r>
              <a:rPr lang="en-US" sz="3783">
                <a:solidFill>
                  <a:srgbClr val="FFFFFF"/>
                </a:solidFill>
                <a:latin typeface="More Sugar"/>
              </a:rPr>
              <a:t>COMPRENDRE LES EXIGENCES DU PROJET</a:t>
            </a:r>
          </a:p>
        </p:txBody>
      </p:sp>
      <p:sp>
        <p:nvSpPr>
          <p:cNvPr name="TextBox 6" id="6"/>
          <p:cNvSpPr txBox="true"/>
          <p:nvPr/>
        </p:nvSpPr>
        <p:spPr>
          <a:xfrm rot="0">
            <a:off x="12464105" y="4126961"/>
            <a:ext cx="3360707" cy="1801798"/>
          </a:xfrm>
          <a:prstGeom prst="rect">
            <a:avLst/>
          </a:prstGeom>
        </p:spPr>
        <p:txBody>
          <a:bodyPr anchor="t" rtlCol="false" tIns="0" lIns="0" bIns="0" rIns="0">
            <a:spAutoFit/>
          </a:bodyPr>
          <a:lstStyle/>
          <a:p>
            <a:pPr algn="ctr">
              <a:lnSpc>
                <a:spcPts val="3562"/>
              </a:lnSpc>
            </a:pPr>
            <a:r>
              <a:rPr lang="en-US" sz="3238">
                <a:solidFill>
                  <a:srgbClr val="FFFFFF"/>
                </a:solidFill>
                <a:latin typeface="More Sugar"/>
              </a:rPr>
              <a:t>COMPILATION DE CODE ET LIVRAISON DU PROJET</a:t>
            </a:r>
          </a:p>
        </p:txBody>
      </p:sp>
      <p:sp>
        <p:nvSpPr>
          <p:cNvPr name="TextBox 7" id="7"/>
          <p:cNvSpPr txBox="true"/>
          <p:nvPr/>
        </p:nvSpPr>
        <p:spPr>
          <a:xfrm rot="0">
            <a:off x="7598618" y="4311787"/>
            <a:ext cx="3725354" cy="1587361"/>
          </a:xfrm>
          <a:prstGeom prst="rect">
            <a:avLst/>
          </a:prstGeom>
        </p:spPr>
        <p:txBody>
          <a:bodyPr anchor="t" rtlCol="false" tIns="0" lIns="0" bIns="0" rIns="0">
            <a:spAutoFit/>
          </a:bodyPr>
          <a:lstStyle/>
          <a:p>
            <a:pPr algn="ctr">
              <a:lnSpc>
                <a:spcPts val="4161"/>
              </a:lnSpc>
            </a:pPr>
            <a:r>
              <a:rPr lang="en-US" sz="3783">
                <a:solidFill>
                  <a:srgbClr val="FFFFFF"/>
                </a:solidFill>
                <a:latin typeface="More Sugar"/>
              </a:rPr>
              <a:t>DIVISER LES RÔLES DU PROJET</a:t>
            </a:r>
          </a:p>
        </p:txBody>
      </p:sp>
      <p:sp>
        <p:nvSpPr>
          <p:cNvPr name="Freeform 8" id="8"/>
          <p:cNvSpPr/>
          <p:nvPr/>
        </p:nvSpPr>
        <p:spPr>
          <a:xfrm flipH="false" flipV="false" rot="7602524">
            <a:off x="5241404" y="2738544"/>
            <a:ext cx="1377849" cy="511526"/>
          </a:xfrm>
          <a:custGeom>
            <a:avLst/>
            <a:gdLst/>
            <a:ahLst/>
            <a:cxnLst/>
            <a:rect r="r" b="b" t="t" l="l"/>
            <a:pathLst>
              <a:path h="511526" w="1377849">
                <a:moveTo>
                  <a:pt x="0" y="0"/>
                </a:moveTo>
                <a:lnTo>
                  <a:pt x="1377849" y="0"/>
                </a:lnTo>
                <a:lnTo>
                  <a:pt x="1377849" y="511526"/>
                </a:lnTo>
                <a:lnTo>
                  <a:pt x="0" y="5115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3577426">
            <a:off x="12609376" y="3002423"/>
            <a:ext cx="1377849" cy="511526"/>
          </a:xfrm>
          <a:custGeom>
            <a:avLst/>
            <a:gdLst/>
            <a:ahLst/>
            <a:cxnLst/>
            <a:rect r="r" b="b" t="t" l="l"/>
            <a:pathLst>
              <a:path h="511526" w="1377849">
                <a:moveTo>
                  <a:pt x="0" y="0"/>
                </a:moveTo>
                <a:lnTo>
                  <a:pt x="1377849" y="0"/>
                </a:lnTo>
                <a:lnTo>
                  <a:pt x="1377849" y="511527"/>
                </a:lnTo>
                <a:lnTo>
                  <a:pt x="0" y="5115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400000">
            <a:off x="8769716" y="3205525"/>
            <a:ext cx="1377849" cy="511526"/>
          </a:xfrm>
          <a:custGeom>
            <a:avLst/>
            <a:gdLst/>
            <a:ahLst/>
            <a:cxnLst/>
            <a:rect r="r" b="b" t="t" l="l"/>
            <a:pathLst>
              <a:path h="511526" w="1377849">
                <a:moveTo>
                  <a:pt x="0" y="0"/>
                </a:moveTo>
                <a:lnTo>
                  <a:pt x="1377849" y="0"/>
                </a:lnTo>
                <a:lnTo>
                  <a:pt x="1377849" y="511526"/>
                </a:lnTo>
                <a:lnTo>
                  <a:pt x="0" y="5115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16" id="16"/>
          <p:cNvSpPr txBox="true"/>
          <p:nvPr/>
        </p:nvSpPr>
        <p:spPr>
          <a:xfrm rot="0">
            <a:off x="12818419"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TextBox 17" id="17"/>
          <p:cNvSpPr txBox="true"/>
          <p:nvPr/>
        </p:nvSpPr>
        <p:spPr>
          <a:xfrm rot="0">
            <a:off x="3422701" y="6616727"/>
            <a:ext cx="12035489" cy="2011181"/>
          </a:xfrm>
          <a:prstGeom prst="rect">
            <a:avLst/>
          </a:prstGeom>
        </p:spPr>
        <p:txBody>
          <a:bodyPr anchor="t" rtlCol="false" tIns="0" lIns="0" bIns="0" rIns="0">
            <a:spAutoFit/>
          </a:bodyPr>
          <a:lstStyle/>
          <a:p>
            <a:pPr algn="ctr">
              <a:lnSpc>
                <a:spcPts val="4040"/>
              </a:lnSpc>
            </a:pPr>
            <a:r>
              <a:rPr lang="en-US" sz="2463" spc="-73">
                <a:solidFill>
                  <a:srgbClr val="FFFFFF"/>
                </a:solidFill>
                <a:latin typeface="More Sugar Thin"/>
              </a:rPr>
              <a:t>Dans le cadre du processus de travail, j'ai d'abord analysé les exigences du projet, puis j'ai réparti les rôles et les responsabilités . Ensuite, j'ai procédé à la compilation du code, en veillant à sa conformité aux spécifications du projet. Enfin, une fois le développement achevé et les tests effectués, j'ai livré le projet finalisé à la satisfaction du client</a:t>
            </a:r>
          </a:p>
        </p:txBody>
      </p:sp>
      <p:sp>
        <p:nvSpPr>
          <p:cNvPr name="Freeform 18" id="18"/>
          <p:cNvSpPr/>
          <p:nvPr/>
        </p:nvSpPr>
        <p:spPr>
          <a:xfrm flipH="false" flipV="false" rot="0">
            <a:off x="3015444" y="6815653"/>
            <a:ext cx="312008" cy="1699052"/>
          </a:xfrm>
          <a:custGeom>
            <a:avLst/>
            <a:gdLst/>
            <a:ahLst/>
            <a:cxnLst/>
            <a:rect r="r" b="b" t="t" l="l"/>
            <a:pathLst>
              <a:path h="1699052" w="312008">
                <a:moveTo>
                  <a:pt x="0" y="0"/>
                </a:moveTo>
                <a:lnTo>
                  <a:pt x="312007" y="0"/>
                </a:lnTo>
                <a:lnTo>
                  <a:pt x="312007" y="1699053"/>
                </a:lnTo>
                <a:lnTo>
                  <a:pt x="0" y="169905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true" flipV="false" rot="0">
            <a:off x="15668808" y="6819949"/>
            <a:ext cx="312008" cy="1699052"/>
          </a:xfrm>
          <a:custGeom>
            <a:avLst/>
            <a:gdLst/>
            <a:ahLst/>
            <a:cxnLst/>
            <a:rect r="r" b="b" t="t" l="l"/>
            <a:pathLst>
              <a:path h="1699052" w="312008">
                <a:moveTo>
                  <a:pt x="312008" y="0"/>
                </a:moveTo>
                <a:lnTo>
                  <a:pt x="0" y="0"/>
                </a:lnTo>
                <a:lnTo>
                  <a:pt x="0" y="1699052"/>
                </a:lnTo>
                <a:lnTo>
                  <a:pt x="312008" y="1699052"/>
                </a:lnTo>
                <a:lnTo>
                  <a:pt x="31200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801493">
            <a:off x="1898334" y="1133933"/>
            <a:ext cx="3751848" cy="2148786"/>
          </a:xfrm>
          <a:custGeom>
            <a:avLst/>
            <a:gdLst/>
            <a:ahLst/>
            <a:cxnLst/>
            <a:rect r="r" b="b" t="t" l="l"/>
            <a:pathLst>
              <a:path h="2148786" w="3751848">
                <a:moveTo>
                  <a:pt x="0" y="0"/>
                </a:moveTo>
                <a:lnTo>
                  <a:pt x="3751849" y="0"/>
                </a:lnTo>
                <a:lnTo>
                  <a:pt x="3751849" y="2148786"/>
                </a:lnTo>
                <a:lnTo>
                  <a:pt x="0" y="214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801493">
            <a:off x="1898334" y="1682231"/>
            <a:ext cx="3751848" cy="2148786"/>
          </a:xfrm>
          <a:custGeom>
            <a:avLst/>
            <a:gdLst/>
            <a:ahLst/>
            <a:cxnLst/>
            <a:rect r="r" b="b" t="t" l="l"/>
            <a:pathLst>
              <a:path h="2148786" w="3751848">
                <a:moveTo>
                  <a:pt x="0" y="0"/>
                </a:moveTo>
                <a:lnTo>
                  <a:pt x="3751849" y="0"/>
                </a:lnTo>
                <a:lnTo>
                  <a:pt x="3751849" y="2148786"/>
                </a:lnTo>
                <a:lnTo>
                  <a:pt x="0" y="214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01493">
            <a:off x="4623587" y="1133933"/>
            <a:ext cx="3751848" cy="2148786"/>
          </a:xfrm>
          <a:custGeom>
            <a:avLst/>
            <a:gdLst/>
            <a:ahLst/>
            <a:cxnLst/>
            <a:rect r="r" b="b" t="t" l="l"/>
            <a:pathLst>
              <a:path h="2148786" w="3751848">
                <a:moveTo>
                  <a:pt x="0" y="0"/>
                </a:moveTo>
                <a:lnTo>
                  <a:pt x="3751849" y="0"/>
                </a:lnTo>
                <a:lnTo>
                  <a:pt x="3751849" y="2148786"/>
                </a:lnTo>
                <a:lnTo>
                  <a:pt x="0" y="214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801493">
            <a:off x="4623587" y="1682231"/>
            <a:ext cx="3751848" cy="2148786"/>
          </a:xfrm>
          <a:custGeom>
            <a:avLst/>
            <a:gdLst/>
            <a:ahLst/>
            <a:cxnLst/>
            <a:rect r="r" b="b" t="t" l="l"/>
            <a:pathLst>
              <a:path h="2148786" w="3751848">
                <a:moveTo>
                  <a:pt x="0" y="0"/>
                </a:moveTo>
                <a:lnTo>
                  <a:pt x="3751849" y="0"/>
                </a:lnTo>
                <a:lnTo>
                  <a:pt x="3751849" y="2148786"/>
                </a:lnTo>
                <a:lnTo>
                  <a:pt x="0" y="2148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144000" y="729591"/>
            <a:ext cx="6684559" cy="7728631"/>
          </a:xfrm>
          <a:custGeom>
            <a:avLst/>
            <a:gdLst/>
            <a:ahLst/>
            <a:cxnLst/>
            <a:rect r="r" b="b" t="t" l="l"/>
            <a:pathLst>
              <a:path h="7728631" w="6684559">
                <a:moveTo>
                  <a:pt x="0" y="0"/>
                </a:moveTo>
                <a:lnTo>
                  <a:pt x="6684559" y="0"/>
                </a:lnTo>
                <a:lnTo>
                  <a:pt x="6684559" y="7728631"/>
                </a:lnTo>
                <a:lnTo>
                  <a:pt x="0" y="77286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374340" y="4593906"/>
            <a:ext cx="326522" cy="3043847"/>
          </a:xfrm>
          <a:custGeom>
            <a:avLst/>
            <a:gdLst/>
            <a:ahLst/>
            <a:cxnLst/>
            <a:rect r="r" b="b" t="t" l="l"/>
            <a:pathLst>
              <a:path h="3043847" w="326522">
                <a:moveTo>
                  <a:pt x="326522" y="0"/>
                </a:moveTo>
                <a:lnTo>
                  <a:pt x="0" y="0"/>
                </a:lnTo>
                <a:lnTo>
                  <a:pt x="0" y="3043848"/>
                </a:lnTo>
                <a:lnTo>
                  <a:pt x="326522" y="3043848"/>
                </a:lnTo>
                <a:lnTo>
                  <a:pt x="32652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9473705">
            <a:off x="8703304" y="2761540"/>
            <a:ext cx="1185349" cy="924573"/>
          </a:xfrm>
          <a:custGeom>
            <a:avLst/>
            <a:gdLst/>
            <a:ahLst/>
            <a:cxnLst/>
            <a:rect r="r" b="b" t="t" l="l"/>
            <a:pathLst>
              <a:path h="924573" w="1185349">
                <a:moveTo>
                  <a:pt x="1185350" y="0"/>
                </a:moveTo>
                <a:lnTo>
                  <a:pt x="0" y="0"/>
                </a:lnTo>
                <a:lnTo>
                  <a:pt x="0" y="924573"/>
                </a:lnTo>
                <a:lnTo>
                  <a:pt x="1185350" y="924573"/>
                </a:lnTo>
                <a:lnTo>
                  <a:pt x="118535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440265" y="4235360"/>
            <a:ext cx="995962" cy="358546"/>
          </a:xfrm>
          <a:custGeom>
            <a:avLst/>
            <a:gdLst/>
            <a:ahLst/>
            <a:cxnLst/>
            <a:rect r="r" b="b" t="t" l="l"/>
            <a:pathLst>
              <a:path h="358546" w="995962">
                <a:moveTo>
                  <a:pt x="0" y="0"/>
                </a:moveTo>
                <a:lnTo>
                  <a:pt x="995962" y="0"/>
                </a:lnTo>
                <a:lnTo>
                  <a:pt x="995962" y="358546"/>
                </a:lnTo>
                <a:lnTo>
                  <a:pt x="0" y="3585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5" id="15"/>
          <p:cNvSpPr txBox="true"/>
          <p:nvPr/>
        </p:nvSpPr>
        <p:spPr>
          <a:xfrm rot="0">
            <a:off x="1938246" y="5200650"/>
            <a:ext cx="3059588" cy="414281"/>
          </a:xfrm>
          <a:prstGeom prst="rect">
            <a:avLst/>
          </a:prstGeom>
        </p:spPr>
        <p:txBody>
          <a:bodyPr anchor="t" rtlCol="false" tIns="0" lIns="0" bIns="0" rIns="0">
            <a:spAutoFit/>
          </a:bodyPr>
          <a:lstStyle/>
          <a:p>
            <a:pPr>
              <a:lnSpc>
                <a:spcPts val="3184"/>
              </a:lnSpc>
            </a:pPr>
            <a:r>
              <a:rPr lang="en-US" sz="3122">
                <a:solidFill>
                  <a:srgbClr val="FFDE59"/>
                </a:solidFill>
                <a:latin typeface="More Sugar"/>
              </a:rPr>
              <a:t>LES CLASSES :</a:t>
            </a:r>
          </a:p>
        </p:txBody>
      </p:sp>
      <p:sp>
        <p:nvSpPr>
          <p:cNvPr name="TextBox 16" id="16"/>
          <p:cNvSpPr txBox="true"/>
          <p:nvPr/>
        </p:nvSpPr>
        <p:spPr>
          <a:xfrm rot="0">
            <a:off x="1938246" y="6479324"/>
            <a:ext cx="3534356" cy="414281"/>
          </a:xfrm>
          <a:prstGeom prst="rect">
            <a:avLst/>
          </a:prstGeom>
        </p:spPr>
        <p:txBody>
          <a:bodyPr anchor="t" rtlCol="false" tIns="0" lIns="0" bIns="0" rIns="0">
            <a:spAutoFit/>
          </a:bodyPr>
          <a:lstStyle/>
          <a:p>
            <a:pPr>
              <a:lnSpc>
                <a:spcPts val="3184"/>
              </a:lnSpc>
            </a:pPr>
            <a:r>
              <a:rPr lang="en-US" sz="3122">
                <a:solidFill>
                  <a:srgbClr val="B6D993"/>
                </a:solidFill>
                <a:latin typeface="More Sugar"/>
              </a:rPr>
              <a:t>LES FONCTIONS : </a:t>
            </a:r>
          </a:p>
        </p:txBody>
      </p:sp>
      <p:sp>
        <p:nvSpPr>
          <p:cNvPr name="Freeform 17" id="17"/>
          <p:cNvSpPr/>
          <p:nvPr/>
        </p:nvSpPr>
        <p:spPr>
          <a:xfrm flipH="false" flipV="false" rot="0">
            <a:off x="5350637" y="6421737"/>
            <a:ext cx="503936" cy="471868"/>
          </a:xfrm>
          <a:custGeom>
            <a:avLst/>
            <a:gdLst/>
            <a:ahLst/>
            <a:cxnLst/>
            <a:rect r="r" b="b" t="t" l="l"/>
            <a:pathLst>
              <a:path h="471868" w="503936">
                <a:moveTo>
                  <a:pt x="0" y="0"/>
                </a:moveTo>
                <a:lnTo>
                  <a:pt x="503936" y="0"/>
                </a:lnTo>
                <a:lnTo>
                  <a:pt x="503936" y="471868"/>
                </a:lnTo>
                <a:lnTo>
                  <a:pt x="0" y="47186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8" id="18"/>
          <p:cNvSpPr/>
          <p:nvPr/>
        </p:nvSpPr>
        <p:spPr>
          <a:xfrm flipH="false" flipV="false" rot="0">
            <a:off x="4846700" y="5092615"/>
            <a:ext cx="503936" cy="471868"/>
          </a:xfrm>
          <a:custGeom>
            <a:avLst/>
            <a:gdLst/>
            <a:ahLst/>
            <a:cxnLst/>
            <a:rect r="r" b="b" t="t" l="l"/>
            <a:pathLst>
              <a:path h="471868" w="503936">
                <a:moveTo>
                  <a:pt x="0" y="0"/>
                </a:moveTo>
                <a:lnTo>
                  <a:pt x="503937" y="0"/>
                </a:lnTo>
                <a:lnTo>
                  <a:pt x="503937" y="471867"/>
                </a:lnTo>
                <a:lnTo>
                  <a:pt x="0" y="47186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false" rot="-8603617">
            <a:off x="9130979" y="7442180"/>
            <a:ext cx="1585641" cy="2032084"/>
          </a:xfrm>
          <a:custGeom>
            <a:avLst/>
            <a:gdLst/>
            <a:ahLst/>
            <a:cxnLst/>
            <a:rect r="r" b="b" t="t" l="l"/>
            <a:pathLst>
              <a:path h="2032084" w="1585641">
                <a:moveTo>
                  <a:pt x="0" y="0"/>
                </a:moveTo>
                <a:lnTo>
                  <a:pt x="1585642" y="0"/>
                </a:lnTo>
                <a:lnTo>
                  <a:pt x="1585642" y="2032084"/>
                </a:lnTo>
                <a:lnTo>
                  <a:pt x="0" y="2032084"/>
                </a:lnTo>
                <a:lnTo>
                  <a:pt x="0" y="0"/>
                </a:lnTo>
                <a:close/>
              </a:path>
            </a:pathLst>
          </a:custGeom>
          <a:blipFill>
            <a:blip r:embed="rId19"/>
            <a:stretch>
              <a:fillRect l="0" t="0" r="0" b="0"/>
            </a:stretch>
          </a:blipFill>
        </p:spPr>
      </p:sp>
      <p:sp>
        <p:nvSpPr>
          <p:cNvPr name="TextBox 20" id="20"/>
          <p:cNvSpPr txBox="true"/>
          <p:nvPr/>
        </p:nvSpPr>
        <p:spPr>
          <a:xfrm rot="0">
            <a:off x="2939991" y="1533422"/>
            <a:ext cx="5325227" cy="1690405"/>
          </a:xfrm>
          <a:prstGeom prst="rect">
            <a:avLst/>
          </a:prstGeom>
        </p:spPr>
        <p:txBody>
          <a:bodyPr anchor="t" rtlCol="false" tIns="0" lIns="0" bIns="0" rIns="0">
            <a:spAutoFit/>
          </a:bodyPr>
          <a:lstStyle/>
          <a:p>
            <a:pPr>
              <a:lnSpc>
                <a:spcPts val="4394"/>
              </a:lnSpc>
            </a:pPr>
            <a:r>
              <a:rPr lang="en-US" sz="4308">
                <a:solidFill>
                  <a:srgbClr val="000000"/>
                </a:solidFill>
                <a:latin typeface="More Sugar"/>
              </a:rPr>
              <a:t>COMMENT FONCTIONNE LE PROGRAMME</a:t>
            </a:r>
          </a:p>
        </p:txBody>
      </p:sp>
      <p:sp>
        <p:nvSpPr>
          <p:cNvPr name="TextBox 21" id="21"/>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22" id="22"/>
          <p:cNvSpPr txBox="true"/>
          <p:nvPr/>
        </p:nvSpPr>
        <p:spPr>
          <a:xfrm rot="0">
            <a:off x="13031287"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TextBox 23" id="23"/>
          <p:cNvSpPr txBox="true"/>
          <p:nvPr/>
        </p:nvSpPr>
        <p:spPr>
          <a:xfrm rot="0">
            <a:off x="12858853" y="6479324"/>
            <a:ext cx="1447174" cy="414281"/>
          </a:xfrm>
          <a:prstGeom prst="rect">
            <a:avLst/>
          </a:prstGeom>
        </p:spPr>
        <p:txBody>
          <a:bodyPr anchor="t" rtlCol="false" tIns="0" lIns="0" bIns="0" rIns="0">
            <a:spAutoFit/>
          </a:bodyPr>
          <a:lstStyle/>
          <a:p>
            <a:pPr>
              <a:lnSpc>
                <a:spcPts val="3184"/>
              </a:lnSpc>
            </a:pPr>
            <a:r>
              <a:rPr lang="en-US" sz="3122">
                <a:solidFill>
                  <a:srgbClr val="FFDE59"/>
                </a:solidFill>
                <a:latin typeface="More Sugar"/>
              </a:rPr>
              <a:t>MENU</a:t>
            </a:r>
          </a:p>
        </p:txBody>
      </p:sp>
      <p:sp>
        <p:nvSpPr>
          <p:cNvPr name="TextBox 24" id="24"/>
          <p:cNvSpPr txBox="true"/>
          <p:nvPr/>
        </p:nvSpPr>
        <p:spPr>
          <a:xfrm rot="0">
            <a:off x="15887510" y="5701549"/>
            <a:ext cx="1994930" cy="414281"/>
          </a:xfrm>
          <a:prstGeom prst="rect">
            <a:avLst/>
          </a:prstGeom>
        </p:spPr>
        <p:txBody>
          <a:bodyPr anchor="t" rtlCol="false" tIns="0" lIns="0" bIns="0" rIns="0">
            <a:spAutoFit/>
          </a:bodyPr>
          <a:lstStyle/>
          <a:p>
            <a:pPr>
              <a:lnSpc>
                <a:spcPts val="3184"/>
              </a:lnSpc>
            </a:pPr>
            <a:r>
              <a:rPr lang="en-US" sz="3122">
                <a:solidFill>
                  <a:srgbClr val="FFDE59"/>
                </a:solidFill>
                <a:latin typeface="More Sugar"/>
              </a:rPr>
              <a:t>STUDENT</a:t>
            </a:r>
          </a:p>
        </p:txBody>
      </p:sp>
      <p:sp>
        <p:nvSpPr>
          <p:cNvPr name="TextBox 25" id="25"/>
          <p:cNvSpPr txBox="true"/>
          <p:nvPr/>
        </p:nvSpPr>
        <p:spPr>
          <a:xfrm rot="0">
            <a:off x="7839701" y="6753139"/>
            <a:ext cx="1447174" cy="414281"/>
          </a:xfrm>
          <a:prstGeom prst="rect">
            <a:avLst/>
          </a:prstGeom>
        </p:spPr>
        <p:txBody>
          <a:bodyPr anchor="t" rtlCol="false" tIns="0" lIns="0" bIns="0" rIns="0">
            <a:spAutoFit/>
          </a:bodyPr>
          <a:lstStyle/>
          <a:p>
            <a:pPr>
              <a:lnSpc>
                <a:spcPts val="3184"/>
              </a:lnSpc>
            </a:pPr>
            <a:r>
              <a:rPr lang="en-US" sz="3122">
                <a:solidFill>
                  <a:srgbClr val="FFDE59"/>
                </a:solidFill>
                <a:latin typeface="More Sugar"/>
              </a:rPr>
              <a:t>BOOK</a:t>
            </a:r>
          </a:p>
        </p:txBody>
      </p:sp>
      <p:sp>
        <p:nvSpPr>
          <p:cNvPr name="TextBox 26" id="26"/>
          <p:cNvSpPr txBox="true"/>
          <p:nvPr/>
        </p:nvSpPr>
        <p:spPr>
          <a:xfrm rot="0">
            <a:off x="10804972" y="3460878"/>
            <a:ext cx="2053881" cy="414281"/>
          </a:xfrm>
          <a:prstGeom prst="rect">
            <a:avLst/>
          </a:prstGeom>
        </p:spPr>
        <p:txBody>
          <a:bodyPr anchor="t" rtlCol="false" tIns="0" lIns="0" bIns="0" rIns="0">
            <a:spAutoFit/>
          </a:bodyPr>
          <a:lstStyle/>
          <a:p>
            <a:pPr>
              <a:lnSpc>
                <a:spcPts val="3184"/>
              </a:lnSpc>
            </a:pPr>
            <a:r>
              <a:rPr lang="en-US" sz="3122">
                <a:solidFill>
                  <a:srgbClr val="FFDE59"/>
                </a:solidFill>
                <a:latin typeface="More Sugar"/>
              </a:rPr>
              <a:t>LIBRARY</a:t>
            </a:r>
          </a:p>
        </p:txBody>
      </p:sp>
      <p:sp>
        <p:nvSpPr>
          <p:cNvPr name="TextBox 27" id="27"/>
          <p:cNvSpPr txBox="true"/>
          <p:nvPr/>
        </p:nvSpPr>
        <p:spPr>
          <a:xfrm rot="0">
            <a:off x="14927205" y="1576105"/>
            <a:ext cx="3171059" cy="344124"/>
          </a:xfrm>
          <a:prstGeom prst="rect">
            <a:avLst/>
          </a:prstGeom>
        </p:spPr>
        <p:txBody>
          <a:bodyPr anchor="t" rtlCol="false" tIns="0" lIns="0" bIns="0" rIns="0">
            <a:spAutoFit/>
          </a:bodyPr>
          <a:lstStyle/>
          <a:p>
            <a:pPr>
              <a:lnSpc>
                <a:spcPts val="2604"/>
              </a:lnSpc>
            </a:pPr>
            <a:r>
              <a:rPr lang="en-US" sz="2553">
                <a:solidFill>
                  <a:srgbClr val="B6D993"/>
                </a:solidFill>
                <a:latin typeface="More Sugar"/>
              </a:rPr>
              <a:t>REMOVE *2</a:t>
            </a:r>
          </a:p>
        </p:txBody>
      </p:sp>
      <p:sp>
        <p:nvSpPr>
          <p:cNvPr name="TextBox 28" id="28"/>
          <p:cNvSpPr txBox="true"/>
          <p:nvPr/>
        </p:nvSpPr>
        <p:spPr>
          <a:xfrm rot="0">
            <a:off x="13529219" y="392515"/>
            <a:ext cx="3730081" cy="355935"/>
          </a:xfrm>
          <a:prstGeom prst="rect">
            <a:avLst/>
          </a:prstGeom>
        </p:spPr>
        <p:txBody>
          <a:bodyPr anchor="t" rtlCol="false" tIns="0" lIns="0" bIns="0" rIns="0">
            <a:spAutoFit/>
          </a:bodyPr>
          <a:lstStyle/>
          <a:p>
            <a:pPr>
              <a:lnSpc>
                <a:spcPts val="2706"/>
              </a:lnSpc>
            </a:pPr>
            <a:r>
              <a:rPr lang="en-US" sz="2653">
                <a:solidFill>
                  <a:srgbClr val="B6D993"/>
                </a:solidFill>
                <a:latin typeface="More Sugar"/>
              </a:rPr>
              <a:t>MODIFIE STUDENT</a:t>
            </a:r>
          </a:p>
        </p:txBody>
      </p:sp>
      <p:sp>
        <p:nvSpPr>
          <p:cNvPr name="TextBox 29" id="29"/>
          <p:cNvSpPr txBox="true"/>
          <p:nvPr/>
        </p:nvSpPr>
        <p:spPr>
          <a:xfrm rot="0">
            <a:off x="11033871" y="588390"/>
            <a:ext cx="3171059" cy="367746"/>
          </a:xfrm>
          <a:prstGeom prst="rect">
            <a:avLst/>
          </a:prstGeom>
        </p:spPr>
        <p:txBody>
          <a:bodyPr anchor="t" rtlCol="false" tIns="0" lIns="0" bIns="0" rIns="0">
            <a:spAutoFit/>
          </a:bodyPr>
          <a:lstStyle/>
          <a:p>
            <a:pPr>
              <a:lnSpc>
                <a:spcPts val="2808"/>
              </a:lnSpc>
            </a:pPr>
            <a:r>
              <a:rPr lang="en-US" sz="2753">
                <a:solidFill>
                  <a:srgbClr val="B6D993"/>
                </a:solidFill>
                <a:latin typeface="More Sugar"/>
              </a:rPr>
              <a:t>SHOW *2</a:t>
            </a:r>
          </a:p>
        </p:txBody>
      </p:sp>
      <p:sp>
        <p:nvSpPr>
          <p:cNvPr name="TextBox 30" id="30"/>
          <p:cNvSpPr txBox="true"/>
          <p:nvPr/>
        </p:nvSpPr>
        <p:spPr>
          <a:xfrm rot="0">
            <a:off x="10117010" y="1499159"/>
            <a:ext cx="3171059" cy="367746"/>
          </a:xfrm>
          <a:prstGeom prst="rect">
            <a:avLst/>
          </a:prstGeom>
        </p:spPr>
        <p:txBody>
          <a:bodyPr anchor="t" rtlCol="false" tIns="0" lIns="0" bIns="0" rIns="0">
            <a:spAutoFit/>
          </a:bodyPr>
          <a:lstStyle/>
          <a:p>
            <a:pPr>
              <a:lnSpc>
                <a:spcPts val="2808"/>
              </a:lnSpc>
            </a:pPr>
            <a:r>
              <a:rPr lang="en-US" sz="2753">
                <a:solidFill>
                  <a:srgbClr val="B6D993"/>
                </a:solidFill>
                <a:latin typeface="More Sugar"/>
              </a:rPr>
              <a:t>ADD</a:t>
            </a:r>
          </a:p>
        </p:txBody>
      </p:sp>
      <p:sp>
        <p:nvSpPr>
          <p:cNvPr name="TextBox 31" id="31"/>
          <p:cNvSpPr txBox="true"/>
          <p:nvPr/>
        </p:nvSpPr>
        <p:spPr>
          <a:xfrm rot="0">
            <a:off x="8563288" y="9390686"/>
            <a:ext cx="3730081" cy="355935"/>
          </a:xfrm>
          <a:prstGeom prst="rect">
            <a:avLst/>
          </a:prstGeom>
        </p:spPr>
        <p:txBody>
          <a:bodyPr anchor="t" rtlCol="false" tIns="0" lIns="0" bIns="0" rIns="0">
            <a:spAutoFit/>
          </a:bodyPr>
          <a:lstStyle/>
          <a:p>
            <a:pPr>
              <a:lnSpc>
                <a:spcPts val="2706"/>
              </a:lnSpc>
            </a:pPr>
            <a:r>
              <a:rPr lang="en-US" sz="2653">
                <a:solidFill>
                  <a:srgbClr val="B6D993"/>
                </a:solidFill>
                <a:latin typeface="More Sugar"/>
              </a:rPr>
              <a:t>MODIFIE BOOK</a:t>
            </a:r>
          </a:p>
        </p:txBody>
      </p:sp>
      <p:sp>
        <p:nvSpPr>
          <p:cNvPr name="Freeform 32" id="32"/>
          <p:cNvSpPr/>
          <p:nvPr/>
        </p:nvSpPr>
        <p:spPr>
          <a:xfrm flipH="false" flipV="false" rot="-2034440">
            <a:off x="10548984" y="1393684"/>
            <a:ext cx="1585641" cy="2032084"/>
          </a:xfrm>
          <a:custGeom>
            <a:avLst/>
            <a:gdLst/>
            <a:ahLst/>
            <a:cxnLst/>
            <a:rect r="r" b="b" t="t" l="l"/>
            <a:pathLst>
              <a:path h="2032084" w="1585641">
                <a:moveTo>
                  <a:pt x="0" y="0"/>
                </a:moveTo>
                <a:lnTo>
                  <a:pt x="1585641" y="0"/>
                </a:lnTo>
                <a:lnTo>
                  <a:pt x="1585641" y="2032084"/>
                </a:lnTo>
                <a:lnTo>
                  <a:pt x="0" y="2032084"/>
                </a:lnTo>
                <a:lnTo>
                  <a:pt x="0" y="0"/>
                </a:lnTo>
                <a:close/>
              </a:path>
            </a:pathLst>
          </a:custGeom>
          <a:blipFill>
            <a:blip r:embed="rId19"/>
            <a:stretch>
              <a:fillRect l="0" t="0" r="0" b="0"/>
            </a:stretch>
          </a:blipFill>
        </p:spPr>
      </p:sp>
      <p:sp>
        <p:nvSpPr>
          <p:cNvPr name="Freeform 33" id="33"/>
          <p:cNvSpPr/>
          <p:nvPr/>
        </p:nvSpPr>
        <p:spPr>
          <a:xfrm flipH="false" flipV="false" rot="7095773">
            <a:off x="13895463" y="1880686"/>
            <a:ext cx="1471048" cy="1885226"/>
          </a:xfrm>
          <a:custGeom>
            <a:avLst/>
            <a:gdLst/>
            <a:ahLst/>
            <a:cxnLst/>
            <a:rect r="r" b="b" t="t" l="l"/>
            <a:pathLst>
              <a:path h="1885226" w="1471048">
                <a:moveTo>
                  <a:pt x="0" y="0"/>
                </a:moveTo>
                <a:lnTo>
                  <a:pt x="1471047" y="0"/>
                </a:lnTo>
                <a:lnTo>
                  <a:pt x="1471047" y="1885226"/>
                </a:lnTo>
                <a:lnTo>
                  <a:pt x="0" y="1885226"/>
                </a:lnTo>
                <a:lnTo>
                  <a:pt x="0" y="0"/>
                </a:lnTo>
                <a:close/>
              </a:path>
            </a:pathLst>
          </a:custGeom>
          <a:blipFill>
            <a:blip r:embed="rId19"/>
            <a:stretch>
              <a:fillRect l="0" t="0" r="0" b="0"/>
            </a:stretch>
          </a:blipFill>
        </p:spPr>
      </p:sp>
      <p:sp>
        <p:nvSpPr>
          <p:cNvPr name="TextBox 34" id="34"/>
          <p:cNvSpPr txBox="true"/>
          <p:nvPr/>
        </p:nvSpPr>
        <p:spPr>
          <a:xfrm rot="0">
            <a:off x="15515619" y="2670287"/>
            <a:ext cx="3171059" cy="344124"/>
          </a:xfrm>
          <a:prstGeom prst="rect">
            <a:avLst/>
          </a:prstGeom>
        </p:spPr>
        <p:txBody>
          <a:bodyPr anchor="t" rtlCol="false" tIns="0" lIns="0" bIns="0" rIns="0">
            <a:spAutoFit/>
          </a:bodyPr>
          <a:lstStyle/>
          <a:p>
            <a:pPr>
              <a:lnSpc>
                <a:spcPts val="2604"/>
              </a:lnSpc>
            </a:pPr>
            <a:r>
              <a:rPr lang="en-US" sz="2553">
                <a:solidFill>
                  <a:srgbClr val="B6D993"/>
                </a:solidFill>
                <a:latin typeface="More Sugar"/>
              </a:rPr>
              <a:t>SEARCH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4626273" y="7895748"/>
            <a:ext cx="6001279" cy="1407573"/>
          </a:xfrm>
          <a:custGeom>
            <a:avLst/>
            <a:gdLst/>
            <a:ahLst/>
            <a:cxnLst/>
            <a:rect r="r" b="b" t="t" l="l"/>
            <a:pathLst>
              <a:path h="1407573" w="6001279">
                <a:moveTo>
                  <a:pt x="6001279" y="0"/>
                </a:moveTo>
                <a:lnTo>
                  <a:pt x="0" y="0"/>
                </a:lnTo>
                <a:lnTo>
                  <a:pt x="0" y="1407572"/>
                </a:lnTo>
                <a:lnTo>
                  <a:pt x="6001279" y="1407572"/>
                </a:lnTo>
                <a:lnTo>
                  <a:pt x="60012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7767497" y="7902930"/>
            <a:ext cx="6001279" cy="1407573"/>
          </a:xfrm>
          <a:custGeom>
            <a:avLst/>
            <a:gdLst/>
            <a:ahLst/>
            <a:cxnLst/>
            <a:rect r="r" b="b" t="t" l="l"/>
            <a:pathLst>
              <a:path h="1407573" w="6001279">
                <a:moveTo>
                  <a:pt x="6001279" y="0"/>
                </a:moveTo>
                <a:lnTo>
                  <a:pt x="0" y="0"/>
                </a:lnTo>
                <a:lnTo>
                  <a:pt x="0" y="1407573"/>
                </a:lnTo>
                <a:lnTo>
                  <a:pt x="6001279" y="1407573"/>
                </a:lnTo>
                <a:lnTo>
                  <a:pt x="600127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573918" y="752386"/>
            <a:ext cx="3594068" cy="2163684"/>
          </a:xfrm>
          <a:prstGeom prst="rect">
            <a:avLst/>
          </a:prstGeom>
        </p:spPr>
        <p:txBody>
          <a:bodyPr anchor="t" rtlCol="false" tIns="0" lIns="0" bIns="0" rIns="0">
            <a:spAutoFit/>
          </a:bodyPr>
          <a:lstStyle/>
          <a:p>
            <a:pPr>
              <a:lnSpc>
                <a:spcPts val="16769"/>
              </a:lnSpc>
            </a:pPr>
            <a:r>
              <a:rPr lang="en-US" sz="15245">
                <a:solidFill>
                  <a:srgbClr val="FFFFFF"/>
                </a:solidFill>
                <a:latin typeface="More Sugar"/>
              </a:rPr>
              <a:t>1</a:t>
            </a:r>
          </a:p>
        </p:txBody>
      </p:sp>
      <p:sp>
        <p:nvSpPr>
          <p:cNvPr name="TextBox 6" id="6"/>
          <p:cNvSpPr txBox="true"/>
          <p:nvPr/>
        </p:nvSpPr>
        <p:spPr>
          <a:xfrm rot="0">
            <a:off x="12164031" y="1254056"/>
            <a:ext cx="4332419" cy="2608895"/>
          </a:xfrm>
          <a:prstGeom prst="rect">
            <a:avLst/>
          </a:prstGeom>
        </p:spPr>
        <p:txBody>
          <a:bodyPr anchor="t" rtlCol="false" tIns="0" lIns="0" bIns="0" rIns="0">
            <a:spAutoFit/>
          </a:bodyPr>
          <a:lstStyle/>
          <a:p>
            <a:pPr>
              <a:lnSpc>
                <a:spcPts val="20214"/>
              </a:lnSpc>
            </a:pPr>
            <a:r>
              <a:rPr lang="en-US" sz="18376">
                <a:solidFill>
                  <a:srgbClr val="FFFFFF"/>
                </a:solidFill>
                <a:latin typeface="More Sugar"/>
              </a:rPr>
              <a:t>3</a:t>
            </a:r>
          </a:p>
        </p:txBody>
      </p:sp>
      <p:sp>
        <p:nvSpPr>
          <p:cNvPr name="TextBox 7" id="7"/>
          <p:cNvSpPr txBox="true"/>
          <p:nvPr/>
        </p:nvSpPr>
        <p:spPr>
          <a:xfrm rot="0">
            <a:off x="2395172" y="3620933"/>
            <a:ext cx="3779193" cy="1182214"/>
          </a:xfrm>
          <a:prstGeom prst="rect">
            <a:avLst/>
          </a:prstGeom>
        </p:spPr>
        <p:txBody>
          <a:bodyPr anchor="t" rtlCol="false" tIns="0" lIns="0" bIns="0" rIns="0">
            <a:spAutoFit/>
          </a:bodyPr>
          <a:lstStyle/>
          <a:p>
            <a:pPr>
              <a:lnSpc>
                <a:spcPts val="3067"/>
              </a:lnSpc>
            </a:pPr>
            <a:r>
              <a:rPr lang="en-US" sz="2473" spc="-74">
                <a:solidFill>
                  <a:srgbClr val="FFFFFF"/>
                </a:solidFill>
                <a:latin typeface="More Sugar Thin"/>
              </a:rPr>
              <a:t>Affiche la liste des livres disponibles dans la bibliothèque avec leurs détails.</a:t>
            </a:r>
          </a:p>
        </p:txBody>
      </p:sp>
      <p:sp>
        <p:nvSpPr>
          <p:cNvPr name="TextBox 8" id="8"/>
          <p:cNvSpPr txBox="true"/>
          <p:nvPr/>
        </p:nvSpPr>
        <p:spPr>
          <a:xfrm rot="0">
            <a:off x="928310" y="3310531"/>
            <a:ext cx="3594068" cy="2163684"/>
          </a:xfrm>
          <a:prstGeom prst="rect">
            <a:avLst/>
          </a:prstGeom>
        </p:spPr>
        <p:txBody>
          <a:bodyPr anchor="t" rtlCol="false" tIns="0" lIns="0" bIns="0" rIns="0">
            <a:spAutoFit/>
          </a:bodyPr>
          <a:lstStyle/>
          <a:p>
            <a:pPr>
              <a:lnSpc>
                <a:spcPts val="16769"/>
              </a:lnSpc>
            </a:pPr>
            <a:r>
              <a:rPr lang="en-US" sz="15245">
                <a:solidFill>
                  <a:srgbClr val="FFFFFF"/>
                </a:solidFill>
                <a:latin typeface="More Sugar"/>
              </a:rPr>
              <a:t>2</a:t>
            </a:r>
          </a:p>
        </p:txBody>
      </p:sp>
      <p:sp>
        <p:nvSpPr>
          <p:cNvPr name="TextBox 9" id="9"/>
          <p:cNvSpPr txBox="true"/>
          <p:nvPr/>
        </p:nvSpPr>
        <p:spPr>
          <a:xfrm rot="0">
            <a:off x="2381982" y="1138743"/>
            <a:ext cx="5315697" cy="1776051"/>
          </a:xfrm>
          <a:prstGeom prst="rect">
            <a:avLst/>
          </a:prstGeom>
        </p:spPr>
        <p:txBody>
          <a:bodyPr anchor="t" rtlCol="false" tIns="0" lIns="0" bIns="0" rIns="0">
            <a:spAutoFit/>
          </a:bodyPr>
          <a:lstStyle/>
          <a:p>
            <a:pPr marL="482606" indent="-241303" lvl="1">
              <a:lnSpc>
                <a:spcPts val="2771"/>
              </a:lnSpc>
              <a:buFont typeface="Arial"/>
              <a:buChar char="•"/>
            </a:pPr>
            <a:r>
              <a:rPr lang="en-US" sz="2235" spc="-67">
                <a:solidFill>
                  <a:srgbClr val="FFFFFF"/>
                </a:solidFill>
                <a:latin typeface="More Sugar Thin"/>
              </a:rPr>
              <a:t>Demande à l'utilisateur de saisir</a:t>
            </a:r>
          </a:p>
          <a:p>
            <a:pPr>
              <a:lnSpc>
                <a:spcPts val="2771"/>
              </a:lnSpc>
            </a:pPr>
            <a:r>
              <a:rPr lang="en-US" sz="2235" spc="-67">
                <a:solidFill>
                  <a:srgbClr val="FFFFFF"/>
                </a:solidFill>
                <a:latin typeface="More Sugar Thin"/>
              </a:rPr>
              <a:t>     les détails d'un nouveau livre.</a:t>
            </a:r>
          </a:p>
          <a:p>
            <a:pPr marL="482606" indent="-241303" lvl="1">
              <a:lnSpc>
                <a:spcPts val="2771"/>
              </a:lnSpc>
              <a:buFont typeface="Arial"/>
              <a:buChar char="•"/>
            </a:pPr>
            <a:r>
              <a:rPr lang="en-US" sz="2235" spc="-67">
                <a:solidFill>
                  <a:srgbClr val="FFFFFF"/>
                </a:solidFill>
                <a:latin typeface="More Sugar Thin"/>
              </a:rPr>
              <a:t>Véri</a:t>
            </a:r>
            <a:r>
              <a:rPr lang="en-US" sz="2235" spc="-67">
                <a:solidFill>
                  <a:srgbClr val="FFFFFF"/>
                </a:solidFill>
                <a:latin typeface="More Sugar Thin"/>
              </a:rPr>
              <a:t>fie si le livre existe déjà.</a:t>
            </a:r>
          </a:p>
          <a:p>
            <a:pPr marL="482606" indent="-241303" lvl="1">
              <a:lnSpc>
                <a:spcPts val="2771"/>
              </a:lnSpc>
              <a:buFont typeface="Arial"/>
              <a:buChar char="•"/>
            </a:pPr>
            <a:r>
              <a:rPr lang="en-US" sz="2235" spc="-67">
                <a:solidFill>
                  <a:srgbClr val="FFFFFF"/>
                </a:solidFill>
                <a:latin typeface="More Sugar Thin"/>
              </a:rPr>
              <a:t>Ajoute le livre à la bibliothèque.</a:t>
            </a:r>
          </a:p>
          <a:p>
            <a:pPr>
              <a:lnSpc>
                <a:spcPts val="2771"/>
              </a:lnSpc>
            </a:pPr>
          </a:p>
        </p:txBody>
      </p:sp>
      <p:sp>
        <p:nvSpPr>
          <p:cNvPr name="TextBox 10" id="10"/>
          <p:cNvSpPr txBox="true"/>
          <p:nvPr/>
        </p:nvSpPr>
        <p:spPr>
          <a:xfrm rot="0">
            <a:off x="13768776" y="1479620"/>
            <a:ext cx="3332373" cy="1889852"/>
          </a:xfrm>
          <a:prstGeom prst="rect">
            <a:avLst/>
          </a:prstGeom>
        </p:spPr>
        <p:txBody>
          <a:bodyPr anchor="t" rtlCol="false" tIns="0" lIns="0" bIns="0" rIns="0">
            <a:spAutoFit/>
          </a:bodyPr>
          <a:lstStyle/>
          <a:p>
            <a:pPr>
              <a:lnSpc>
                <a:spcPts val="3697"/>
              </a:lnSpc>
            </a:pPr>
            <a:r>
              <a:rPr lang="en-US" sz="2981" spc="-89">
                <a:solidFill>
                  <a:srgbClr val="FFFFFF"/>
                </a:solidFill>
                <a:latin typeface="More Sugar Thin"/>
              </a:rPr>
              <a:t>Permet à l'utilisateur de modifier les détails d'un livre ou un etudiant existant.</a:t>
            </a:r>
          </a:p>
        </p:txBody>
      </p:sp>
      <p:sp>
        <p:nvSpPr>
          <p:cNvPr name="Freeform 11" id="11"/>
          <p:cNvSpPr/>
          <p:nvPr/>
        </p:nvSpPr>
        <p:spPr>
          <a:xfrm flipH="false" flipV="false" rot="0">
            <a:off x="8182416" y="1213339"/>
            <a:ext cx="3312394" cy="4845258"/>
          </a:xfrm>
          <a:custGeom>
            <a:avLst/>
            <a:gdLst/>
            <a:ahLst/>
            <a:cxnLst/>
            <a:rect r="r" b="b" t="t" l="l"/>
            <a:pathLst>
              <a:path h="4845258" w="3312394">
                <a:moveTo>
                  <a:pt x="0" y="0"/>
                </a:moveTo>
                <a:lnTo>
                  <a:pt x="3312395" y="0"/>
                </a:lnTo>
                <a:lnTo>
                  <a:pt x="3312395" y="4845257"/>
                </a:lnTo>
                <a:lnTo>
                  <a:pt x="0" y="48452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6479938" y="8014643"/>
            <a:ext cx="4703846" cy="1207882"/>
          </a:xfrm>
          <a:prstGeom prst="rect">
            <a:avLst/>
          </a:prstGeom>
        </p:spPr>
        <p:txBody>
          <a:bodyPr anchor="t" rtlCol="false" tIns="0" lIns="0" bIns="0" rIns="0">
            <a:spAutoFit/>
          </a:bodyPr>
          <a:lstStyle/>
          <a:p>
            <a:pPr algn="ctr">
              <a:lnSpc>
                <a:spcPts val="4724"/>
              </a:lnSpc>
            </a:pPr>
            <a:r>
              <a:rPr lang="en-US" sz="4295">
                <a:solidFill>
                  <a:srgbClr val="000000"/>
                </a:solidFill>
                <a:latin typeface="More Sugar"/>
              </a:rPr>
              <a:t>LES ROLES DES FONCTIONS</a:t>
            </a:r>
          </a:p>
        </p:txBody>
      </p:sp>
      <p:sp>
        <p:nvSpPr>
          <p:cNvPr name="Freeform 13" id="13"/>
          <p:cNvSpPr/>
          <p:nvPr/>
        </p:nvSpPr>
        <p:spPr>
          <a:xfrm flipH="true" flipV="true" rot="-9806820">
            <a:off x="10442882" y="4734989"/>
            <a:ext cx="1076276" cy="839495"/>
          </a:xfrm>
          <a:custGeom>
            <a:avLst/>
            <a:gdLst/>
            <a:ahLst/>
            <a:cxnLst/>
            <a:rect r="r" b="b" t="t" l="l"/>
            <a:pathLst>
              <a:path h="839495" w="1076276">
                <a:moveTo>
                  <a:pt x="1076275" y="839495"/>
                </a:moveTo>
                <a:lnTo>
                  <a:pt x="0" y="839495"/>
                </a:lnTo>
                <a:lnTo>
                  <a:pt x="0" y="0"/>
                </a:lnTo>
                <a:lnTo>
                  <a:pt x="1076275" y="0"/>
                </a:lnTo>
                <a:lnTo>
                  <a:pt x="1076275" y="83949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9806820">
            <a:off x="7970440" y="775993"/>
            <a:ext cx="1076276" cy="839495"/>
          </a:xfrm>
          <a:custGeom>
            <a:avLst/>
            <a:gdLst/>
            <a:ahLst/>
            <a:cxnLst/>
            <a:rect r="r" b="b" t="t" l="l"/>
            <a:pathLst>
              <a:path h="839495" w="1076276">
                <a:moveTo>
                  <a:pt x="0" y="0"/>
                </a:moveTo>
                <a:lnTo>
                  <a:pt x="1076275" y="0"/>
                </a:lnTo>
                <a:lnTo>
                  <a:pt x="1076275" y="839495"/>
                </a:lnTo>
                <a:lnTo>
                  <a:pt x="0" y="83949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8885401">
            <a:off x="7200282" y="3671252"/>
            <a:ext cx="981411" cy="364349"/>
          </a:xfrm>
          <a:custGeom>
            <a:avLst/>
            <a:gdLst/>
            <a:ahLst/>
            <a:cxnLst/>
            <a:rect r="r" b="b" t="t" l="l"/>
            <a:pathLst>
              <a:path h="364349" w="981411">
                <a:moveTo>
                  <a:pt x="0" y="0"/>
                </a:moveTo>
                <a:lnTo>
                  <a:pt x="981410" y="0"/>
                </a:lnTo>
                <a:lnTo>
                  <a:pt x="981410" y="364349"/>
                </a:lnTo>
                <a:lnTo>
                  <a:pt x="0" y="3643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21" id="21"/>
          <p:cNvSpPr txBox="true"/>
          <p:nvPr/>
        </p:nvSpPr>
        <p:spPr>
          <a:xfrm rot="0">
            <a:off x="13031287" y="9457046"/>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TextBox 22" id="22"/>
          <p:cNvSpPr txBox="true"/>
          <p:nvPr/>
        </p:nvSpPr>
        <p:spPr>
          <a:xfrm rot="0">
            <a:off x="12400578" y="4791489"/>
            <a:ext cx="4332419" cy="2608959"/>
          </a:xfrm>
          <a:prstGeom prst="rect">
            <a:avLst/>
          </a:prstGeom>
        </p:spPr>
        <p:txBody>
          <a:bodyPr anchor="t" rtlCol="false" tIns="0" lIns="0" bIns="0" rIns="0">
            <a:spAutoFit/>
          </a:bodyPr>
          <a:lstStyle/>
          <a:p>
            <a:pPr>
              <a:lnSpc>
                <a:spcPts val="20214"/>
              </a:lnSpc>
            </a:pPr>
            <a:r>
              <a:rPr lang="en-US" sz="18376">
                <a:solidFill>
                  <a:srgbClr val="FFFFFF"/>
                </a:solidFill>
                <a:latin typeface="More Sugar"/>
              </a:rPr>
              <a:t>4</a:t>
            </a:r>
          </a:p>
        </p:txBody>
      </p:sp>
      <p:sp>
        <p:nvSpPr>
          <p:cNvPr name="TextBox 23" id="23"/>
          <p:cNvSpPr txBox="true"/>
          <p:nvPr/>
        </p:nvSpPr>
        <p:spPr>
          <a:xfrm rot="0">
            <a:off x="14130270" y="5181335"/>
            <a:ext cx="3332373" cy="1413602"/>
          </a:xfrm>
          <a:prstGeom prst="rect">
            <a:avLst/>
          </a:prstGeom>
        </p:spPr>
        <p:txBody>
          <a:bodyPr anchor="t" rtlCol="false" tIns="0" lIns="0" bIns="0" rIns="0">
            <a:spAutoFit/>
          </a:bodyPr>
          <a:lstStyle/>
          <a:p>
            <a:pPr>
              <a:lnSpc>
                <a:spcPts val="3697"/>
              </a:lnSpc>
            </a:pPr>
            <a:r>
              <a:rPr lang="en-US" sz="2981" spc="-89">
                <a:solidFill>
                  <a:srgbClr val="FFFFFF"/>
                </a:solidFill>
                <a:latin typeface="More Sugar Thin"/>
              </a:rPr>
              <a:t>Supprime un livre ou un étudiant de la bibliothèque.</a:t>
            </a:r>
          </a:p>
        </p:txBody>
      </p:sp>
      <p:sp>
        <p:nvSpPr>
          <p:cNvPr name="TextBox 24" id="24"/>
          <p:cNvSpPr txBox="true"/>
          <p:nvPr/>
        </p:nvSpPr>
        <p:spPr>
          <a:xfrm rot="0">
            <a:off x="2351548" y="568176"/>
            <a:ext cx="3822817" cy="417019"/>
          </a:xfrm>
          <a:prstGeom prst="rect">
            <a:avLst/>
          </a:prstGeom>
        </p:spPr>
        <p:txBody>
          <a:bodyPr anchor="t" rtlCol="false" tIns="0" lIns="0" bIns="0" rIns="0">
            <a:spAutoFit/>
          </a:bodyPr>
          <a:lstStyle/>
          <a:p>
            <a:pPr>
              <a:lnSpc>
                <a:spcPts val="3176"/>
              </a:lnSpc>
            </a:pPr>
            <a:r>
              <a:rPr lang="en-US" sz="3113">
                <a:solidFill>
                  <a:srgbClr val="B6D993"/>
                </a:solidFill>
                <a:latin typeface="More Sugar"/>
              </a:rPr>
              <a:t>FONCTION ADD</a:t>
            </a:r>
          </a:p>
        </p:txBody>
      </p:sp>
      <p:sp>
        <p:nvSpPr>
          <p:cNvPr name="TextBox 25" id="25"/>
          <p:cNvSpPr txBox="true"/>
          <p:nvPr/>
        </p:nvSpPr>
        <p:spPr>
          <a:xfrm rot="0">
            <a:off x="2125558" y="2987748"/>
            <a:ext cx="3822817" cy="417019"/>
          </a:xfrm>
          <a:prstGeom prst="rect">
            <a:avLst/>
          </a:prstGeom>
        </p:spPr>
        <p:txBody>
          <a:bodyPr anchor="t" rtlCol="false" tIns="0" lIns="0" bIns="0" rIns="0">
            <a:spAutoFit/>
          </a:bodyPr>
          <a:lstStyle/>
          <a:p>
            <a:pPr>
              <a:lnSpc>
                <a:spcPts val="3176"/>
              </a:lnSpc>
            </a:pPr>
            <a:r>
              <a:rPr lang="en-US" sz="3113">
                <a:solidFill>
                  <a:srgbClr val="B6D993"/>
                </a:solidFill>
                <a:latin typeface="More Sugar"/>
              </a:rPr>
              <a:t>FONCTION SHOW</a:t>
            </a:r>
          </a:p>
        </p:txBody>
      </p:sp>
      <p:sp>
        <p:nvSpPr>
          <p:cNvPr name="TextBox 26" id="26"/>
          <p:cNvSpPr txBox="true"/>
          <p:nvPr/>
        </p:nvSpPr>
        <p:spPr>
          <a:xfrm rot="0">
            <a:off x="12806606" y="4169529"/>
            <a:ext cx="5256713" cy="514430"/>
          </a:xfrm>
          <a:prstGeom prst="rect">
            <a:avLst/>
          </a:prstGeom>
        </p:spPr>
        <p:txBody>
          <a:bodyPr anchor="t" rtlCol="false" tIns="0" lIns="0" bIns="0" rIns="0">
            <a:spAutoFit/>
          </a:bodyPr>
          <a:lstStyle/>
          <a:p>
            <a:pPr>
              <a:lnSpc>
                <a:spcPts val="3828"/>
              </a:lnSpc>
            </a:pPr>
            <a:r>
              <a:rPr lang="en-US" sz="3753">
                <a:solidFill>
                  <a:srgbClr val="B6D993"/>
                </a:solidFill>
                <a:latin typeface="More Sugar"/>
              </a:rPr>
              <a:t>FONCTION REMOVE</a:t>
            </a:r>
          </a:p>
        </p:txBody>
      </p:sp>
      <p:sp>
        <p:nvSpPr>
          <p:cNvPr name="TextBox 27" id="27"/>
          <p:cNvSpPr txBox="true"/>
          <p:nvPr/>
        </p:nvSpPr>
        <p:spPr>
          <a:xfrm rot="0">
            <a:off x="12735439" y="568176"/>
            <a:ext cx="6178746" cy="514430"/>
          </a:xfrm>
          <a:prstGeom prst="rect">
            <a:avLst/>
          </a:prstGeom>
        </p:spPr>
        <p:txBody>
          <a:bodyPr anchor="t" rtlCol="false" tIns="0" lIns="0" bIns="0" rIns="0">
            <a:spAutoFit/>
          </a:bodyPr>
          <a:lstStyle/>
          <a:p>
            <a:pPr>
              <a:lnSpc>
                <a:spcPts val="3828"/>
              </a:lnSpc>
            </a:pPr>
            <a:r>
              <a:rPr lang="en-US" sz="3753">
                <a:solidFill>
                  <a:srgbClr val="B6D993"/>
                </a:solidFill>
                <a:latin typeface="More Sugar"/>
              </a:rPr>
              <a:t>FONCTION MODIFIE</a:t>
            </a:r>
          </a:p>
        </p:txBody>
      </p:sp>
      <p:sp>
        <p:nvSpPr>
          <p:cNvPr name="TextBox 28" id="28"/>
          <p:cNvSpPr txBox="true"/>
          <p:nvPr/>
        </p:nvSpPr>
        <p:spPr>
          <a:xfrm rot="0">
            <a:off x="3172803" y="5918808"/>
            <a:ext cx="4104738" cy="1577299"/>
          </a:xfrm>
          <a:prstGeom prst="rect">
            <a:avLst/>
          </a:prstGeom>
        </p:spPr>
        <p:txBody>
          <a:bodyPr anchor="t" rtlCol="false" tIns="0" lIns="0" bIns="0" rIns="0">
            <a:spAutoFit/>
          </a:bodyPr>
          <a:lstStyle/>
          <a:p>
            <a:pPr>
              <a:lnSpc>
                <a:spcPts val="3067"/>
              </a:lnSpc>
            </a:pPr>
            <a:r>
              <a:rPr lang="en-US" sz="2473" spc="-74">
                <a:solidFill>
                  <a:srgbClr val="FFFFFF"/>
                </a:solidFill>
                <a:latin typeface="More Sugar Thin"/>
              </a:rPr>
              <a:t>Permet à l'utilisateur de rechercher un livre en fonction de certains critères et affiche les résultats.</a:t>
            </a:r>
          </a:p>
        </p:txBody>
      </p:sp>
      <p:sp>
        <p:nvSpPr>
          <p:cNvPr name="TextBox 29" id="29"/>
          <p:cNvSpPr txBox="true"/>
          <p:nvPr/>
        </p:nvSpPr>
        <p:spPr>
          <a:xfrm rot="0">
            <a:off x="1705941" y="5805975"/>
            <a:ext cx="3594068" cy="2163631"/>
          </a:xfrm>
          <a:prstGeom prst="rect">
            <a:avLst/>
          </a:prstGeom>
        </p:spPr>
        <p:txBody>
          <a:bodyPr anchor="t" rtlCol="false" tIns="0" lIns="0" bIns="0" rIns="0">
            <a:spAutoFit/>
          </a:bodyPr>
          <a:lstStyle/>
          <a:p>
            <a:pPr>
              <a:lnSpc>
                <a:spcPts val="16769"/>
              </a:lnSpc>
            </a:pPr>
            <a:r>
              <a:rPr lang="en-US" sz="15245">
                <a:solidFill>
                  <a:srgbClr val="FFFFFF"/>
                </a:solidFill>
                <a:latin typeface="More Sugar"/>
              </a:rPr>
              <a:t>2</a:t>
            </a:r>
          </a:p>
        </p:txBody>
      </p:sp>
      <p:sp>
        <p:nvSpPr>
          <p:cNvPr name="TextBox 30" id="30"/>
          <p:cNvSpPr txBox="true"/>
          <p:nvPr/>
        </p:nvSpPr>
        <p:spPr>
          <a:xfrm rot="0">
            <a:off x="2903189" y="5483165"/>
            <a:ext cx="4354380" cy="417019"/>
          </a:xfrm>
          <a:prstGeom prst="rect">
            <a:avLst/>
          </a:prstGeom>
        </p:spPr>
        <p:txBody>
          <a:bodyPr anchor="t" rtlCol="false" tIns="0" lIns="0" bIns="0" rIns="0">
            <a:spAutoFit/>
          </a:bodyPr>
          <a:lstStyle/>
          <a:p>
            <a:pPr>
              <a:lnSpc>
                <a:spcPts val="3176"/>
              </a:lnSpc>
            </a:pPr>
            <a:r>
              <a:rPr lang="en-US" sz="3113">
                <a:solidFill>
                  <a:srgbClr val="B6D993"/>
                </a:solidFill>
                <a:latin typeface="More Sugar"/>
              </a:rPr>
              <a:t>FONCTION SEARCH</a:t>
            </a:r>
          </a:p>
        </p:txBody>
      </p:sp>
      <p:sp>
        <p:nvSpPr>
          <p:cNvPr name="Freeform 31" id="31"/>
          <p:cNvSpPr/>
          <p:nvPr/>
        </p:nvSpPr>
        <p:spPr>
          <a:xfrm flipH="true" flipV="true" rot="-9806820">
            <a:off x="11078304" y="1887329"/>
            <a:ext cx="1076276" cy="839495"/>
          </a:xfrm>
          <a:custGeom>
            <a:avLst/>
            <a:gdLst/>
            <a:ahLst/>
            <a:cxnLst/>
            <a:rect r="r" b="b" t="t" l="l"/>
            <a:pathLst>
              <a:path h="839495" w="1076276">
                <a:moveTo>
                  <a:pt x="1076276" y="839495"/>
                </a:moveTo>
                <a:lnTo>
                  <a:pt x="0" y="839495"/>
                </a:lnTo>
                <a:lnTo>
                  <a:pt x="0" y="0"/>
                </a:lnTo>
                <a:lnTo>
                  <a:pt x="1076276" y="0"/>
                </a:lnTo>
                <a:lnTo>
                  <a:pt x="1076276" y="83949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8885401">
            <a:off x="7136207" y="5657865"/>
            <a:ext cx="981411" cy="364349"/>
          </a:xfrm>
          <a:custGeom>
            <a:avLst/>
            <a:gdLst/>
            <a:ahLst/>
            <a:cxnLst/>
            <a:rect r="r" b="b" t="t" l="l"/>
            <a:pathLst>
              <a:path h="364349" w="981411">
                <a:moveTo>
                  <a:pt x="0" y="0"/>
                </a:moveTo>
                <a:lnTo>
                  <a:pt x="981411" y="0"/>
                </a:lnTo>
                <a:lnTo>
                  <a:pt x="981411" y="364349"/>
                </a:lnTo>
                <a:lnTo>
                  <a:pt x="0" y="3643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true" flipV="false" rot="0">
            <a:off x="722700"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3446961" y="1220851"/>
            <a:ext cx="5966165" cy="1399337"/>
          </a:xfrm>
          <a:custGeom>
            <a:avLst/>
            <a:gdLst/>
            <a:ahLst/>
            <a:cxnLst/>
            <a:rect r="r" b="b" t="t" l="l"/>
            <a:pathLst>
              <a:path h="1399337" w="5966165">
                <a:moveTo>
                  <a:pt x="5966165" y="0"/>
                </a:moveTo>
                <a:lnTo>
                  <a:pt x="0" y="0"/>
                </a:lnTo>
                <a:lnTo>
                  <a:pt x="0" y="1399337"/>
                </a:lnTo>
                <a:lnTo>
                  <a:pt x="5966165" y="1399337"/>
                </a:lnTo>
                <a:lnTo>
                  <a:pt x="596616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717660" y="4668976"/>
            <a:ext cx="715571" cy="3896675"/>
          </a:xfrm>
          <a:custGeom>
            <a:avLst/>
            <a:gdLst/>
            <a:ahLst/>
            <a:cxnLst/>
            <a:rect r="r" b="b" t="t" l="l"/>
            <a:pathLst>
              <a:path h="3896675" w="715571">
                <a:moveTo>
                  <a:pt x="0" y="0"/>
                </a:moveTo>
                <a:lnTo>
                  <a:pt x="715571" y="0"/>
                </a:lnTo>
                <a:lnTo>
                  <a:pt x="715571" y="3896675"/>
                </a:lnTo>
                <a:lnTo>
                  <a:pt x="0" y="38966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854769" y="4668976"/>
            <a:ext cx="715571" cy="3896675"/>
          </a:xfrm>
          <a:custGeom>
            <a:avLst/>
            <a:gdLst/>
            <a:ahLst/>
            <a:cxnLst/>
            <a:rect r="r" b="b" t="t" l="l"/>
            <a:pathLst>
              <a:path h="3896675" w="715571">
                <a:moveTo>
                  <a:pt x="715571" y="0"/>
                </a:moveTo>
                <a:lnTo>
                  <a:pt x="0" y="0"/>
                </a:lnTo>
                <a:lnTo>
                  <a:pt x="0" y="3896675"/>
                </a:lnTo>
                <a:lnTo>
                  <a:pt x="715571" y="3896675"/>
                </a:lnTo>
                <a:lnTo>
                  <a:pt x="71557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4279473" y="4237409"/>
            <a:ext cx="9729054" cy="4645510"/>
          </a:xfrm>
          <a:prstGeom prst="rect">
            <a:avLst/>
          </a:prstGeom>
        </p:spPr>
        <p:txBody>
          <a:bodyPr anchor="t" rtlCol="false" tIns="0" lIns="0" bIns="0" rIns="0">
            <a:spAutoFit/>
          </a:bodyPr>
          <a:lstStyle/>
          <a:p>
            <a:pPr algn="ctr">
              <a:lnSpc>
                <a:spcPts val="4501"/>
              </a:lnSpc>
            </a:pPr>
            <a:r>
              <a:rPr lang="en-US" sz="2744" spc="-82">
                <a:solidFill>
                  <a:srgbClr val="FFFFFF"/>
                </a:solidFill>
                <a:latin typeface="More Sugar Thin"/>
              </a:rPr>
              <a:t>En conclusion, ce projet de gestion de bibliothèque a développé une application fonctionnelle en Java pour gérer les livres et les étudiants. En utilisant les concepts de programmation orientée objet, nous avons implémenté des fonctionnalités de base telles que l'ajout, la modification, la suppression et la recherche de livres, ainsi que l'ajout d'étudiants. Bien que simple, ce projet fournit une base solide pour une application de gestion de bibliothèque et peut être étendu avec des fonctionnalités supplémentaires selon les besoins.</a:t>
            </a:r>
          </a:p>
        </p:txBody>
      </p:sp>
      <p:sp>
        <p:nvSpPr>
          <p:cNvPr name="Freeform 8" id="8"/>
          <p:cNvSpPr/>
          <p:nvPr/>
        </p:nvSpPr>
        <p:spPr>
          <a:xfrm flipH="false" flipV="false" rot="0">
            <a:off x="556198"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700862" y="9366187"/>
            <a:ext cx="2289328" cy="457866"/>
          </a:xfrm>
          <a:custGeom>
            <a:avLst/>
            <a:gdLst/>
            <a:ahLst/>
            <a:cxnLst/>
            <a:rect r="r" b="b" t="t" l="l"/>
            <a:pathLst>
              <a:path h="457866" w="2289328">
                <a:moveTo>
                  <a:pt x="0" y="0"/>
                </a:moveTo>
                <a:lnTo>
                  <a:pt x="2289328" y="0"/>
                </a:lnTo>
                <a:lnTo>
                  <a:pt x="2289328" y="457865"/>
                </a:lnTo>
                <a:lnTo>
                  <a:pt x="0" y="4578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824812" y="9401600"/>
            <a:ext cx="1918053" cy="383611"/>
          </a:xfrm>
          <a:custGeom>
            <a:avLst/>
            <a:gdLst/>
            <a:ahLst/>
            <a:cxnLst/>
            <a:rect r="r" b="b" t="t" l="l"/>
            <a:pathLst>
              <a:path h="383611" w="1918053">
                <a:moveTo>
                  <a:pt x="0" y="0"/>
                </a:moveTo>
                <a:lnTo>
                  <a:pt x="1918053" y="0"/>
                </a:lnTo>
                <a:lnTo>
                  <a:pt x="1918053"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5183095" y="9401600"/>
            <a:ext cx="1918053" cy="383611"/>
          </a:xfrm>
          <a:custGeom>
            <a:avLst/>
            <a:gdLst/>
            <a:ahLst/>
            <a:cxnLst/>
            <a:rect r="r" b="b" t="t" l="l"/>
            <a:pathLst>
              <a:path h="383611" w="1918053">
                <a:moveTo>
                  <a:pt x="0" y="0"/>
                </a:moveTo>
                <a:lnTo>
                  <a:pt x="1918054" y="0"/>
                </a:lnTo>
                <a:lnTo>
                  <a:pt x="1918054" y="383610"/>
                </a:lnTo>
                <a:lnTo>
                  <a:pt x="0" y="383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6911296" y="8123546"/>
            <a:ext cx="1648026" cy="68917"/>
          </a:xfrm>
          <a:custGeom>
            <a:avLst/>
            <a:gdLst/>
            <a:ahLst/>
            <a:cxnLst/>
            <a:rect r="r" b="b" t="t" l="l"/>
            <a:pathLst>
              <a:path h="68917" w="1648026">
                <a:moveTo>
                  <a:pt x="0" y="0"/>
                </a:moveTo>
                <a:lnTo>
                  <a:pt x="1648026" y="0"/>
                </a:lnTo>
                <a:lnTo>
                  <a:pt x="1648026" y="68917"/>
                </a:lnTo>
                <a:lnTo>
                  <a:pt x="0" y="689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435513">
            <a:off x="4370737" y="3863310"/>
            <a:ext cx="2126702" cy="1233487"/>
          </a:xfrm>
          <a:custGeom>
            <a:avLst/>
            <a:gdLst/>
            <a:ahLst/>
            <a:cxnLst/>
            <a:rect r="r" b="b" t="t" l="l"/>
            <a:pathLst>
              <a:path h="1233487" w="2126702">
                <a:moveTo>
                  <a:pt x="0" y="0"/>
                </a:moveTo>
                <a:lnTo>
                  <a:pt x="2126701" y="0"/>
                </a:lnTo>
                <a:lnTo>
                  <a:pt x="2126701" y="1233487"/>
                </a:lnTo>
                <a:lnTo>
                  <a:pt x="0" y="12334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4" id="14"/>
          <p:cNvSpPr txBox="true"/>
          <p:nvPr/>
        </p:nvSpPr>
        <p:spPr>
          <a:xfrm rot="0">
            <a:off x="1752501" y="1534793"/>
            <a:ext cx="8219615" cy="1066581"/>
          </a:xfrm>
          <a:prstGeom prst="rect">
            <a:avLst/>
          </a:prstGeom>
        </p:spPr>
        <p:txBody>
          <a:bodyPr anchor="t" rtlCol="false" tIns="0" lIns="0" bIns="0" rIns="0">
            <a:spAutoFit/>
          </a:bodyPr>
          <a:lstStyle/>
          <a:p>
            <a:pPr>
              <a:lnSpc>
                <a:spcPts val="8255"/>
              </a:lnSpc>
            </a:pPr>
            <a:r>
              <a:rPr lang="en-US" sz="7505">
                <a:solidFill>
                  <a:srgbClr val="000000"/>
                </a:solidFill>
                <a:latin typeface="More Sugar"/>
              </a:rPr>
              <a:t>CONCLUSION</a:t>
            </a:r>
          </a:p>
        </p:txBody>
      </p:sp>
      <p:sp>
        <p:nvSpPr>
          <p:cNvPr name="TextBox 15" id="15"/>
          <p:cNvSpPr txBox="true"/>
          <p:nvPr/>
        </p:nvSpPr>
        <p:spPr>
          <a:xfrm rot="0">
            <a:off x="10187722" y="2346394"/>
            <a:ext cx="6913427" cy="585689"/>
          </a:xfrm>
          <a:prstGeom prst="rect">
            <a:avLst/>
          </a:prstGeom>
        </p:spPr>
        <p:txBody>
          <a:bodyPr anchor="t" rtlCol="false" tIns="0" lIns="0" bIns="0" rIns="0">
            <a:spAutoFit/>
          </a:bodyPr>
          <a:lstStyle/>
          <a:p>
            <a:pPr algn="ctr">
              <a:lnSpc>
                <a:spcPts val="4528"/>
              </a:lnSpc>
            </a:pPr>
            <a:r>
              <a:rPr lang="en-US" sz="4117">
                <a:solidFill>
                  <a:srgbClr val="FF914D"/>
                </a:solidFill>
                <a:latin typeface="More Sugar"/>
              </a:rPr>
              <a:t>ENAA-LIB</a:t>
            </a:r>
          </a:p>
        </p:txBody>
      </p:sp>
      <p:sp>
        <p:nvSpPr>
          <p:cNvPr name="TextBox 16" id="16"/>
          <p:cNvSpPr txBox="true"/>
          <p:nvPr/>
        </p:nvSpPr>
        <p:spPr>
          <a:xfrm rot="0">
            <a:off x="795669" y="9462451"/>
            <a:ext cx="4439550" cy="322708"/>
          </a:xfrm>
          <a:prstGeom prst="rect">
            <a:avLst/>
          </a:prstGeom>
        </p:spPr>
        <p:txBody>
          <a:bodyPr anchor="t" rtlCol="false" tIns="0" lIns="0" bIns="0" rIns="0">
            <a:spAutoFit/>
          </a:bodyPr>
          <a:lstStyle/>
          <a:p>
            <a:pPr>
              <a:lnSpc>
                <a:spcPts val="2505"/>
              </a:lnSpc>
            </a:pPr>
            <a:r>
              <a:rPr lang="en-US" sz="2277">
                <a:solidFill>
                  <a:srgbClr val="000000"/>
                </a:solidFill>
                <a:latin typeface="More Sugar"/>
              </a:rPr>
              <a:t>OUSSAMA CHARAFI</a:t>
            </a:r>
          </a:p>
        </p:txBody>
      </p:sp>
      <p:sp>
        <p:nvSpPr>
          <p:cNvPr name="TextBox 17" id="17"/>
          <p:cNvSpPr txBox="true"/>
          <p:nvPr/>
        </p:nvSpPr>
        <p:spPr>
          <a:xfrm rot="0">
            <a:off x="12780319" y="9462767"/>
            <a:ext cx="4431356" cy="322077"/>
          </a:xfrm>
          <a:prstGeom prst="rect">
            <a:avLst/>
          </a:prstGeom>
        </p:spPr>
        <p:txBody>
          <a:bodyPr anchor="t" rtlCol="false" tIns="0" lIns="0" bIns="0" rIns="0">
            <a:spAutoFit/>
          </a:bodyPr>
          <a:lstStyle/>
          <a:p>
            <a:pPr algn="r">
              <a:lnSpc>
                <a:spcPts val="2500"/>
              </a:lnSpc>
            </a:pPr>
            <a:r>
              <a:rPr lang="en-US" sz="2273">
                <a:solidFill>
                  <a:srgbClr val="000000"/>
                </a:solidFill>
                <a:latin typeface="More Sugar"/>
              </a:rPr>
              <a:t>ENAA</a:t>
            </a:r>
          </a:p>
        </p:txBody>
      </p:sp>
      <p:sp>
        <p:nvSpPr>
          <p:cNvPr name="Freeform 18" id="18"/>
          <p:cNvSpPr/>
          <p:nvPr/>
        </p:nvSpPr>
        <p:spPr>
          <a:xfrm flipH="false" flipV="false" rot="435513">
            <a:off x="11820623" y="1499781"/>
            <a:ext cx="3647624" cy="2115622"/>
          </a:xfrm>
          <a:custGeom>
            <a:avLst/>
            <a:gdLst/>
            <a:ahLst/>
            <a:cxnLst/>
            <a:rect r="r" b="b" t="t" l="l"/>
            <a:pathLst>
              <a:path h="2115622" w="3647624">
                <a:moveTo>
                  <a:pt x="0" y="0"/>
                </a:moveTo>
                <a:lnTo>
                  <a:pt x="3647624" y="0"/>
                </a:lnTo>
                <a:lnTo>
                  <a:pt x="3647624" y="2115622"/>
                </a:lnTo>
                <a:lnTo>
                  <a:pt x="0" y="211562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DAF79AV-jC0</dc:identifier>
  <dcterms:modified xsi:type="dcterms:W3CDTF">2011-08-01T06:04:30Z</dcterms:modified>
  <cp:revision>1</cp:revision>
  <dc:title>Black and White Chalkboard Brainstorm Presentation</dc:title>
</cp:coreProperties>
</file>